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257" r:id="rId3"/>
    <p:sldId id="258" r:id="rId4"/>
    <p:sldId id="259" r:id="rId5"/>
    <p:sldId id="261" r:id="rId6"/>
    <p:sldId id="262" r:id="rId7"/>
    <p:sldId id="263" r:id="rId8"/>
    <p:sldId id="269" r:id="rId9"/>
    <p:sldId id="267" r:id="rId10"/>
    <p:sldId id="270" r:id="rId11"/>
    <p:sldId id="271" r:id="rId12"/>
    <p:sldId id="272" r:id="rId13"/>
    <p:sldId id="273" r:id="rId14"/>
    <p:sldId id="264" r:id="rId15"/>
    <p:sldId id="265" r:id="rId16"/>
    <p:sldId id="274" r:id="rId17"/>
    <p:sldId id="266" r:id="rId18"/>
    <p:sldId id="268" r:id="rId19"/>
    <p:sldId id="275" r:id="rId20"/>
    <p:sldId id="276" r:id="rId21"/>
    <p:sldId id="277" r:id="rId22"/>
    <p:sldId id="278" r:id="rId23"/>
    <p:sldId id="279" r:id="rId24"/>
    <p:sldId id="280" r:id="rId25"/>
    <p:sldId id="281" r:id="rId26"/>
    <p:sldId id="282" r:id="rId27"/>
    <p:sldId id="283" r:id="rId28"/>
    <p:sldId id="284" r:id="rId29"/>
    <p:sldId id="296" r:id="rId30"/>
    <p:sldId id="285" r:id="rId31"/>
    <p:sldId id="286" r:id="rId32"/>
    <p:sldId id="287" r:id="rId33"/>
    <p:sldId id="288" r:id="rId34"/>
    <p:sldId id="289" r:id="rId35"/>
    <p:sldId id="290" r:id="rId36"/>
    <p:sldId id="291" r:id="rId37"/>
    <p:sldId id="292" r:id="rId38"/>
    <p:sldId id="293" r:id="rId39"/>
    <p:sldId id="294" r:id="rId40"/>
    <p:sldId id="295" r:id="rId41"/>
    <p:sldId id="297" r:id="rId42"/>
    <p:sldId id="298" r:id="rId4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r" defTabSz="914400" rtl="1" eaLnBrk="1" latinLnBrk="0" hangingPunct="1">
      <a:defRPr sz="2400" kern="1200">
        <a:solidFill>
          <a:schemeClr val="tx1"/>
        </a:solidFill>
        <a:latin typeface="Times New Roman" pitchFamily="18" charset="0"/>
        <a:ea typeface="+mn-ea"/>
        <a:cs typeface="+mn-cs"/>
      </a:defRPr>
    </a:lvl6pPr>
    <a:lvl7pPr marL="2743200" algn="r" defTabSz="914400" rtl="1" eaLnBrk="1" latinLnBrk="0" hangingPunct="1">
      <a:defRPr sz="2400" kern="1200">
        <a:solidFill>
          <a:schemeClr val="tx1"/>
        </a:solidFill>
        <a:latin typeface="Times New Roman" pitchFamily="18" charset="0"/>
        <a:ea typeface="+mn-ea"/>
        <a:cs typeface="+mn-cs"/>
      </a:defRPr>
    </a:lvl7pPr>
    <a:lvl8pPr marL="3200400" algn="r" defTabSz="914400" rtl="1" eaLnBrk="1" latinLnBrk="0" hangingPunct="1">
      <a:defRPr sz="2400" kern="1200">
        <a:solidFill>
          <a:schemeClr val="tx1"/>
        </a:solidFill>
        <a:latin typeface="Times New Roman" pitchFamily="18" charset="0"/>
        <a:ea typeface="+mn-ea"/>
        <a:cs typeface="+mn-cs"/>
      </a:defRPr>
    </a:lvl8pPr>
    <a:lvl9pPr marL="3657600" algn="r" defTabSz="914400" rtl="1"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63" d="100"/>
          <a:sy n="63" d="100"/>
        </p:scale>
        <p:origin x="-1278" y="-102"/>
      </p:cViewPr>
      <p:guideLst>
        <p:guide orient="horz" pos="2160"/>
        <p:guide pos="2880"/>
      </p:guideLst>
    </p:cSldViewPr>
  </p:slideViewPr>
  <p:outlineViewPr>
    <p:cViewPr>
      <p:scale>
        <a:sx n="33" d="100"/>
        <a:sy n="33" d="100"/>
      </p:scale>
      <p:origin x="0" y="0"/>
    </p:cViewPr>
  </p:outlineViewPr>
  <p:notesTextViewPr>
    <p:cViewPr>
      <p:scale>
        <a:sx n="200" d="100"/>
        <a:sy n="2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BB0AFCD-B6D7-47E2-A68B-F786018D2DE9}" type="datetimeFigureOut">
              <a:rPr lang="ar-IQ" smtClean="0"/>
              <a:t>07/02/1436</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15F462E-B121-4307-BFBA-0F20D62FF1C9}" type="slidenum">
              <a:rPr lang="ar-IQ" smtClean="0"/>
              <a:t>‹#›</a:t>
            </a:fld>
            <a:endParaRPr lang="ar-IQ"/>
          </a:p>
        </p:txBody>
      </p:sp>
    </p:spTree>
    <p:extLst>
      <p:ext uri="{BB962C8B-B14F-4D97-AF65-F5344CB8AC3E}">
        <p14:creationId xmlns:p14="http://schemas.microsoft.com/office/powerpoint/2010/main" val="225275055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B15F462E-B121-4307-BFBA-0F20D62FF1C9}" type="slidenum">
              <a:rPr lang="ar-IQ" smtClean="0"/>
              <a:t>15</a:t>
            </a:fld>
            <a:endParaRPr lang="ar-IQ"/>
          </a:p>
        </p:txBody>
      </p:sp>
    </p:spTree>
    <p:extLst>
      <p:ext uri="{BB962C8B-B14F-4D97-AF65-F5344CB8AC3E}">
        <p14:creationId xmlns:p14="http://schemas.microsoft.com/office/powerpoint/2010/main" val="28851052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685800"/>
            <a:ext cx="7772400" cy="1143000"/>
          </a:xfrm>
        </p:spPr>
        <p:txBody>
          <a:bodyPr/>
          <a:lstStyle>
            <a:lvl1pPr>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3076" name="Rectangle 4"/>
          <p:cNvSpPr>
            <a:spLocks noGrp="1" noChangeArrowheads="1"/>
          </p:cNvSpPr>
          <p:nvPr>
            <p:ph type="dt" sz="half" idx="2"/>
          </p:nvPr>
        </p:nvSpPr>
        <p:spPr>
          <a:xfrm>
            <a:off x="685800" y="6248400"/>
            <a:ext cx="1905000" cy="457200"/>
          </a:xfrm>
        </p:spPr>
        <p:txBody>
          <a:bodyPr/>
          <a:lstStyle>
            <a:lvl1pPr>
              <a:defRPr/>
            </a:lvl1pPr>
          </a:lstStyle>
          <a:p>
            <a:endParaRPr lang="en-US"/>
          </a:p>
        </p:txBody>
      </p:sp>
      <p:sp>
        <p:nvSpPr>
          <p:cNvPr id="3077" name="Rectangle 5"/>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3078" name="Rectangle 6"/>
          <p:cNvSpPr>
            <a:spLocks noGrp="1" noChangeArrowheads="1"/>
          </p:cNvSpPr>
          <p:nvPr>
            <p:ph type="sldNum" sz="quarter" idx="4"/>
          </p:nvPr>
        </p:nvSpPr>
        <p:spPr>
          <a:xfrm>
            <a:off x="6553200" y="6248400"/>
            <a:ext cx="1905000" cy="457200"/>
          </a:xfrm>
        </p:spPr>
        <p:txBody>
          <a:bodyPr/>
          <a:lstStyle>
            <a:lvl1pPr>
              <a:defRPr/>
            </a:lvl1pPr>
          </a:lstStyle>
          <a:p>
            <a:fld id="{7BA056C9-5BB4-4CA7-8B14-E507BBB5EB0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2099774-1701-407E-BD32-951C67E4C9CF}" type="slidenum">
              <a:rPr lang="en-US"/>
              <a:pPr/>
              <a:t>‹#›</a:t>
            </a:fld>
            <a:endParaRPr lang="en-US"/>
          </a:p>
        </p:txBody>
      </p:sp>
    </p:spTree>
    <p:extLst>
      <p:ext uri="{BB962C8B-B14F-4D97-AF65-F5344CB8AC3E}">
        <p14:creationId xmlns:p14="http://schemas.microsoft.com/office/powerpoint/2010/main" val="4036261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371600"/>
            <a:ext cx="1752600" cy="3962400"/>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1524000" y="1371600"/>
            <a:ext cx="5105400" cy="3962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E874B71-E99E-4592-ADA2-FD1C21E65322}" type="slidenum">
              <a:rPr lang="en-US"/>
              <a:pPr/>
              <a:t>‹#›</a:t>
            </a:fld>
            <a:endParaRPr lang="en-US"/>
          </a:p>
        </p:txBody>
      </p:sp>
    </p:spTree>
    <p:extLst>
      <p:ext uri="{BB962C8B-B14F-4D97-AF65-F5344CB8AC3E}">
        <p14:creationId xmlns:p14="http://schemas.microsoft.com/office/powerpoint/2010/main" val="2223872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65147AC-14AC-40D0-BAFB-4FC6D2EA8A93}" type="slidenum">
              <a:rPr lang="en-US"/>
              <a:pPr/>
              <a:t>‹#›</a:t>
            </a:fld>
            <a:endParaRPr lang="en-US"/>
          </a:p>
        </p:txBody>
      </p:sp>
    </p:spTree>
    <p:extLst>
      <p:ext uri="{BB962C8B-B14F-4D97-AF65-F5344CB8AC3E}">
        <p14:creationId xmlns:p14="http://schemas.microsoft.com/office/powerpoint/2010/main" val="1923559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9A74D58-01D1-4420-AF06-FC2B2D0C7FE3}" type="slidenum">
              <a:rPr lang="en-US"/>
              <a:pPr/>
              <a:t>‹#›</a:t>
            </a:fld>
            <a:endParaRPr lang="en-US"/>
          </a:p>
        </p:txBody>
      </p:sp>
    </p:spTree>
    <p:extLst>
      <p:ext uri="{BB962C8B-B14F-4D97-AF65-F5344CB8AC3E}">
        <p14:creationId xmlns:p14="http://schemas.microsoft.com/office/powerpoint/2010/main" val="326107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1524000" y="2438400"/>
            <a:ext cx="34290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5105400" y="2438400"/>
            <a:ext cx="34290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D81F2F9-3395-47B3-9E2D-DBCA254C3BD5}" type="slidenum">
              <a:rPr lang="en-US"/>
              <a:pPr/>
              <a:t>‹#›</a:t>
            </a:fld>
            <a:endParaRPr lang="en-US"/>
          </a:p>
        </p:txBody>
      </p:sp>
    </p:spTree>
    <p:extLst>
      <p:ext uri="{BB962C8B-B14F-4D97-AF65-F5344CB8AC3E}">
        <p14:creationId xmlns:p14="http://schemas.microsoft.com/office/powerpoint/2010/main" val="3778256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168D35A-C291-4BB8-9B23-ADC8ED8F12FE}" type="slidenum">
              <a:rPr lang="en-US"/>
              <a:pPr/>
              <a:t>‹#›</a:t>
            </a:fld>
            <a:endParaRPr lang="en-US"/>
          </a:p>
        </p:txBody>
      </p:sp>
    </p:spTree>
    <p:extLst>
      <p:ext uri="{BB962C8B-B14F-4D97-AF65-F5344CB8AC3E}">
        <p14:creationId xmlns:p14="http://schemas.microsoft.com/office/powerpoint/2010/main" val="2624627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3CC1010-705E-4DAA-ACD2-1B082028D745}" type="slidenum">
              <a:rPr lang="en-US"/>
              <a:pPr/>
              <a:t>‹#›</a:t>
            </a:fld>
            <a:endParaRPr lang="en-US"/>
          </a:p>
        </p:txBody>
      </p:sp>
    </p:spTree>
    <p:extLst>
      <p:ext uri="{BB962C8B-B14F-4D97-AF65-F5344CB8AC3E}">
        <p14:creationId xmlns:p14="http://schemas.microsoft.com/office/powerpoint/2010/main" val="2678285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D49A416-6EE6-49EC-A472-8C852EDB4C84}" type="slidenum">
              <a:rPr lang="en-US"/>
              <a:pPr/>
              <a:t>‹#›</a:t>
            </a:fld>
            <a:endParaRPr lang="en-US"/>
          </a:p>
        </p:txBody>
      </p:sp>
    </p:spTree>
    <p:extLst>
      <p:ext uri="{BB962C8B-B14F-4D97-AF65-F5344CB8AC3E}">
        <p14:creationId xmlns:p14="http://schemas.microsoft.com/office/powerpoint/2010/main" val="4177284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BA77851-A947-47C5-B797-6A7C7898993D}" type="slidenum">
              <a:rPr lang="en-US"/>
              <a:pPr/>
              <a:t>‹#›</a:t>
            </a:fld>
            <a:endParaRPr lang="en-US"/>
          </a:p>
        </p:txBody>
      </p:sp>
    </p:spTree>
    <p:extLst>
      <p:ext uri="{BB962C8B-B14F-4D97-AF65-F5344CB8AC3E}">
        <p14:creationId xmlns:p14="http://schemas.microsoft.com/office/powerpoint/2010/main" val="3884423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22D55D1-5E81-4A4C-B363-58B1FE6F6E60}" type="slidenum">
              <a:rPr lang="en-US"/>
              <a:pPr/>
              <a:t>‹#›</a:t>
            </a:fld>
            <a:endParaRPr lang="en-US"/>
          </a:p>
        </p:txBody>
      </p:sp>
    </p:spTree>
    <p:extLst>
      <p:ext uri="{BB962C8B-B14F-4D97-AF65-F5344CB8AC3E}">
        <p14:creationId xmlns:p14="http://schemas.microsoft.com/office/powerpoint/2010/main" val="2505903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0" y="1371600"/>
            <a:ext cx="70104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524000" y="2438400"/>
            <a:ext cx="7010400"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8382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276600" y="6324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7056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E75ACAD0-A0B8-4A9C-AC63-5B13436E478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1" eaLnBrk="1" fontAlgn="base" hangingPunct="1">
        <a:spcBef>
          <a:spcPct val="0"/>
        </a:spcBef>
        <a:spcAft>
          <a:spcPct val="0"/>
        </a:spcAft>
        <a:defRPr sz="4400">
          <a:solidFill>
            <a:schemeClr val="tx2"/>
          </a:solidFill>
          <a:latin typeface="+mj-lt"/>
          <a:ea typeface="+mj-ea"/>
          <a:cs typeface="+mj-cs"/>
        </a:defRPr>
      </a:lvl1pPr>
      <a:lvl2pPr algn="ctr" rtl="1" eaLnBrk="1" fontAlgn="base" hangingPunct="1">
        <a:spcBef>
          <a:spcPct val="0"/>
        </a:spcBef>
        <a:spcAft>
          <a:spcPct val="0"/>
        </a:spcAft>
        <a:defRPr sz="4400">
          <a:solidFill>
            <a:schemeClr val="tx2"/>
          </a:solidFill>
          <a:latin typeface="Times New Roman" pitchFamily="18" charset="0"/>
        </a:defRPr>
      </a:lvl2pPr>
      <a:lvl3pPr algn="ctr" rtl="1" eaLnBrk="1" fontAlgn="base" hangingPunct="1">
        <a:spcBef>
          <a:spcPct val="0"/>
        </a:spcBef>
        <a:spcAft>
          <a:spcPct val="0"/>
        </a:spcAft>
        <a:defRPr sz="4400">
          <a:solidFill>
            <a:schemeClr val="tx2"/>
          </a:solidFill>
          <a:latin typeface="Times New Roman" pitchFamily="18" charset="0"/>
        </a:defRPr>
      </a:lvl3pPr>
      <a:lvl4pPr algn="ctr" rtl="1" eaLnBrk="1" fontAlgn="base" hangingPunct="1">
        <a:spcBef>
          <a:spcPct val="0"/>
        </a:spcBef>
        <a:spcAft>
          <a:spcPct val="0"/>
        </a:spcAft>
        <a:defRPr sz="4400">
          <a:solidFill>
            <a:schemeClr val="tx2"/>
          </a:solidFill>
          <a:latin typeface="Times New Roman" pitchFamily="18" charset="0"/>
        </a:defRPr>
      </a:lvl4pPr>
      <a:lvl5pPr algn="ctr" rtl="1" eaLnBrk="1" fontAlgn="base" hangingPunct="1">
        <a:spcBef>
          <a:spcPct val="0"/>
        </a:spcBef>
        <a:spcAft>
          <a:spcPct val="0"/>
        </a:spcAft>
        <a:defRPr sz="4400">
          <a:solidFill>
            <a:schemeClr val="tx2"/>
          </a:solidFill>
          <a:latin typeface="Times New Roman" pitchFamily="18" charset="0"/>
        </a:defRPr>
      </a:lvl5pPr>
      <a:lvl6pPr marL="457200" algn="ctr" rtl="1" eaLnBrk="1" fontAlgn="base" hangingPunct="1">
        <a:spcBef>
          <a:spcPct val="0"/>
        </a:spcBef>
        <a:spcAft>
          <a:spcPct val="0"/>
        </a:spcAft>
        <a:defRPr sz="4400">
          <a:solidFill>
            <a:schemeClr val="tx2"/>
          </a:solidFill>
          <a:latin typeface="Times New Roman" pitchFamily="18" charset="0"/>
        </a:defRPr>
      </a:lvl6pPr>
      <a:lvl7pPr marL="914400" algn="ctr" rtl="1" eaLnBrk="1" fontAlgn="base" hangingPunct="1">
        <a:spcBef>
          <a:spcPct val="0"/>
        </a:spcBef>
        <a:spcAft>
          <a:spcPct val="0"/>
        </a:spcAft>
        <a:defRPr sz="4400">
          <a:solidFill>
            <a:schemeClr val="tx2"/>
          </a:solidFill>
          <a:latin typeface="Times New Roman" pitchFamily="18" charset="0"/>
        </a:defRPr>
      </a:lvl7pPr>
      <a:lvl8pPr marL="1371600" algn="ctr" rtl="1" eaLnBrk="1" fontAlgn="base" hangingPunct="1">
        <a:spcBef>
          <a:spcPct val="0"/>
        </a:spcBef>
        <a:spcAft>
          <a:spcPct val="0"/>
        </a:spcAft>
        <a:defRPr sz="4400">
          <a:solidFill>
            <a:schemeClr val="tx2"/>
          </a:solidFill>
          <a:latin typeface="Times New Roman" pitchFamily="18" charset="0"/>
        </a:defRPr>
      </a:lvl8pPr>
      <a:lvl9pPr marL="1828800" algn="ctr" rtl="1"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r" rtl="1" eaLnBrk="1" fontAlgn="base" hangingPunct="1">
        <a:spcBef>
          <a:spcPct val="20000"/>
        </a:spcBef>
        <a:spcAft>
          <a:spcPct val="0"/>
        </a:spcAft>
        <a:buChar char="•"/>
        <a:defRPr sz="3200">
          <a:solidFill>
            <a:schemeClr val="tx1"/>
          </a:solidFill>
          <a:latin typeface="+mn-lt"/>
          <a:ea typeface="+mn-ea"/>
          <a:cs typeface="+mn-cs"/>
        </a:defRPr>
      </a:lvl1pPr>
      <a:lvl2pPr marL="742950" indent="-285750" algn="r" rtl="1" eaLnBrk="1" fontAlgn="base" hangingPunct="1">
        <a:spcBef>
          <a:spcPct val="20000"/>
        </a:spcBef>
        <a:spcAft>
          <a:spcPct val="0"/>
        </a:spcAft>
        <a:buChar char="–"/>
        <a:defRPr sz="2800">
          <a:solidFill>
            <a:schemeClr val="tx1"/>
          </a:solidFill>
          <a:latin typeface="+mn-lt"/>
        </a:defRPr>
      </a:lvl2pPr>
      <a:lvl3pPr marL="1143000" indent="-228600" algn="r" rtl="1" eaLnBrk="1" fontAlgn="base" hangingPunct="1">
        <a:spcBef>
          <a:spcPct val="20000"/>
        </a:spcBef>
        <a:spcAft>
          <a:spcPct val="0"/>
        </a:spcAft>
        <a:buChar char="•"/>
        <a:defRPr sz="2400">
          <a:solidFill>
            <a:schemeClr val="tx1"/>
          </a:solidFill>
          <a:latin typeface="+mn-lt"/>
        </a:defRPr>
      </a:lvl3pPr>
      <a:lvl4pPr marL="1600200" indent="-228600" algn="r" rtl="1" eaLnBrk="1" fontAlgn="base" hangingPunct="1">
        <a:spcBef>
          <a:spcPct val="20000"/>
        </a:spcBef>
        <a:spcAft>
          <a:spcPct val="0"/>
        </a:spcAft>
        <a:buChar char="–"/>
        <a:defRPr sz="2000">
          <a:solidFill>
            <a:schemeClr val="tx1"/>
          </a:solidFill>
          <a:latin typeface="+mn-lt"/>
        </a:defRPr>
      </a:lvl4pPr>
      <a:lvl5pPr marL="2057400" indent="-228600" algn="r" rtl="1" eaLnBrk="1" fontAlgn="base" hangingPunct="1">
        <a:spcBef>
          <a:spcPct val="20000"/>
        </a:spcBef>
        <a:spcAft>
          <a:spcPct val="0"/>
        </a:spcAft>
        <a:buChar char="»"/>
        <a:defRPr sz="2000">
          <a:solidFill>
            <a:schemeClr val="tx1"/>
          </a:solidFill>
          <a:latin typeface="+mn-lt"/>
        </a:defRPr>
      </a:lvl5pPr>
      <a:lvl6pPr marL="2514600" indent="-228600" algn="r" rtl="1" eaLnBrk="1" fontAlgn="base" hangingPunct="1">
        <a:spcBef>
          <a:spcPct val="20000"/>
        </a:spcBef>
        <a:spcAft>
          <a:spcPct val="0"/>
        </a:spcAft>
        <a:buChar char="»"/>
        <a:defRPr sz="2000">
          <a:solidFill>
            <a:schemeClr val="tx1"/>
          </a:solidFill>
          <a:latin typeface="+mn-lt"/>
        </a:defRPr>
      </a:lvl6pPr>
      <a:lvl7pPr marL="2971800" indent="-228600" algn="r" rtl="1" eaLnBrk="1" fontAlgn="base" hangingPunct="1">
        <a:spcBef>
          <a:spcPct val="20000"/>
        </a:spcBef>
        <a:spcAft>
          <a:spcPct val="0"/>
        </a:spcAft>
        <a:buChar char="»"/>
        <a:defRPr sz="2000">
          <a:solidFill>
            <a:schemeClr val="tx1"/>
          </a:solidFill>
          <a:latin typeface="+mn-lt"/>
        </a:defRPr>
      </a:lvl7pPr>
      <a:lvl8pPr marL="3429000" indent="-228600" algn="r" rtl="1" eaLnBrk="1" fontAlgn="base" hangingPunct="1">
        <a:spcBef>
          <a:spcPct val="20000"/>
        </a:spcBef>
        <a:spcAft>
          <a:spcPct val="0"/>
        </a:spcAft>
        <a:buChar char="»"/>
        <a:defRPr sz="2000">
          <a:solidFill>
            <a:schemeClr val="tx1"/>
          </a:solidFill>
          <a:latin typeface="+mn-lt"/>
        </a:defRPr>
      </a:lvl8pPr>
      <a:lvl9pPr marL="3886200" indent="-228600" algn="r" rtl="1" eaLnBrk="1" fontAlgn="base" hangingPunct="1">
        <a:spcBef>
          <a:spcPct val="20000"/>
        </a:spcBef>
        <a:spcAft>
          <a:spcPct val="0"/>
        </a:spcAft>
        <a:buChar char="»"/>
        <a:defRPr sz="2000">
          <a:solidFill>
            <a:schemeClr val="tx1"/>
          </a:solidFill>
          <a:latin typeface="+mn-lt"/>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3568" y="1844824"/>
            <a:ext cx="7846640" cy="1981200"/>
          </a:xfrm>
        </p:spPr>
        <p:txBody>
          <a:bodyPr/>
          <a:lstStyle/>
          <a:p>
            <a:r>
              <a:rPr lang="en-US" sz="5400" b="1" dirty="0" smtClean="0">
                <a:latin typeface="Aharoni" pitchFamily="2" charset="-79"/>
                <a:cs typeface="Aharoni" pitchFamily="2" charset="-79"/>
              </a:rPr>
              <a:t>Language and Brain</a:t>
            </a:r>
            <a:endParaRPr lang="ar-IQ" sz="5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0648"/>
            <a:ext cx="8640960" cy="6408712"/>
          </a:xfrm>
        </p:spPr>
        <p:txBody>
          <a:bodyPr/>
          <a:lstStyle/>
          <a:p>
            <a:pPr>
              <a:lnSpc>
                <a:spcPct val="150000"/>
              </a:lnSpc>
            </a:pPr>
            <a:r>
              <a:rPr lang="en-US" sz="3600" dirty="0" smtClean="0">
                <a:latin typeface="Verdana" pitchFamily="34" charset="0"/>
                <a:ea typeface="Verdana" pitchFamily="34" charset="0"/>
                <a:cs typeface="Verdana" pitchFamily="34" charset="0"/>
              </a:rPr>
              <a:t>It is described as “ posterior speech cortex “.</a:t>
            </a:r>
            <a:br>
              <a:rPr lang="en-US" sz="3600" dirty="0" smtClean="0">
                <a:latin typeface="Verdana" pitchFamily="34" charset="0"/>
                <a:ea typeface="Verdana" pitchFamily="34" charset="0"/>
                <a:cs typeface="Verdana" pitchFamily="34" charset="0"/>
              </a:rPr>
            </a:br>
            <a:r>
              <a:rPr lang="en-US" sz="3600" b="1" dirty="0" smtClean="0">
                <a:latin typeface="Verdana" pitchFamily="34" charset="0"/>
                <a:ea typeface="Verdana" pitchFamily="34" charset="0"/>
                <a:cs typeface="Verdana" pitchFamily="34" charset="0"/>
              </a:rPr>
              <a:t>Carl </a:t>
            </a:r>
            <a:r>
              <a:rPr lang="en-US" sz="3600" b="1" dirty="0" err="1" smtClean="0">
                <a:latin typeface="Verdana" pitchFamily="34" charset="0"/>
                <a:ea typeface="Verdana" pitchFamily="34" charset="0"/>
                <a:cs typeface="Verdana" pitchFamily="34" charset="0"/>
              </a:rPr>
              <a:t>Wernick</a:t>
            </a:r>
            <a:r>
              <a:rPr lang="en-US" sz="3600" b="1" dirty="0" smtClean="0">
                <a:latin typeface="Verdana" pitchFamily="34" charset="0"/>
                <a:ea typeface="Verdana" pitchFamily="34" charset="0"/>
                <a:cs typeface="Verdana" pitchFamily="34" charset="0"/>
              </a:rPr>
              <a:t> </a:t>
            </a:r>
            <a:r>
              <a:rPr lang="en-US" sz="3600" dirty="0" smtClean="0">
                <a:latin typeface="Verdana" pitchFamily="34" charset="0"/>
                <a:ea typeface="Verdana" pitchFamily="34" charset="0"/>
                <a:cs typeface="Verdana" pitchFamily="34" charset="0"/>
              </a:rPr>
              <a:t>was a German doctor who , in the 1870s , reported that damage to this specific part of the brain is related to speech comprehension difficulties .</a:t>
            </a:r>
            <a:endParaRPr lang="ar-IQ" sz="3600" dirty="0">
              <a:latin typeface="Verdana" pitchFamily="34" charset="0"/>
              <a:ea typeface="Verdana" pitchFamily="34" charset="0"/>
            </a:endParaRPr>
          </a:p>
        </p:txBody>
      </p:sp>
    </p:spTree>
    <p:extLst>
      <p:ext uri="{BB962C8B-B14F-4D97-AF65-F5344CB8AC3E}">
        <p14:creationId xmlns:p14="http://schemas.microsoft.com/office/powerpoint/2010/main" val="7478959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7504" y="260648"/>
            <a:ext cx="8928992" cy="6336704"/>
          </a:xfrm>
        </p:spPr>
        <p:txBody>
          <a:bodyPr/>
          <a:lstStyle/>
          <a:p>
            <a:pPr>
              <a:lnSpc>
                <a:spcPct val="150000"/>
              </a:lnSpc>
            </a:pPr>
            <a:r>
              <a:rPr lang="en-US" sz="3200" b="1" dirty="0" smtClean="0">
                <a:latin typeface="Arial" pitchFamily="34" charset="0"/>
                <a:cs typeface="Arial" pitchFamily="34" charset="0"/>
              </a:rPr>
              <a:t>Motor Cortex</a:t>
            </a:r>
            <a:br>
              <a:rPr lang="en-US" sz="3200" b="1" dirty="0" smtClean="0">
                <a:latin typeface="Arial" pitchFamily="34" charset="0"/>
                <a:cs typeface="Arial" pitchFamily="34" charset="0"/>
              </a:rPr>
            </a:br>
            <a:r>
              <a:rPr lang="en-US" sz="3200" dirty="0" smtClean="0">
                <a:latin typeface="Arial" pitchFamily="34" charset="0"/>
                <a:cs typeface="Arial" pitchFamily="34" charset="0"/>
              </a:rPr>
              <a:t/>
            </a:r>
            <a:br>
              <a:rPr lang="en-US" sz="3200" dirty="0" smtClean="0">
                <a:latin typeface="Arial" pitchFamily="34" charset="0"/>
                <a:cs typeface="Arial" pitchFamily="34" charset="0"/>
              </a:rPr>
            </a:br>
            <a:r>
              <a:rPr lang="en-US" sz="3200" dirty="0" smtClean="0">
                <a:latin typeface="Arial" pitchFamily="34" charset="0"/>
                <a:cs typeface="Arial" pitchFamily="34" charset="0"/>
              </a:rPr>
              <a:t>An area that generally controls movement of muscles ( for moving hands , feet , arms , etc. ). Close to </a:t>
            </a:r>
            <a:r>
              <a:rPr lang="en-US" sz="3200" dirty="0" err="1" smtClean="0">
                <a:latin typeface="Arial" pitchFamily="34" charset="0"/>
                <a:cs typeface="Arial" pitchFamily="34" charset="0"/>
              </a:rPr>
              <a:t>Broca’s</a:t>
            </a:r>
            <a:r>
              <a:rPr lang="en-US" sz="3200" dirty="0" smtClean="0">
                <a:latin typeface="Arial" pitchFamily="34" charset="0"/>
                <a:cs typeface="Arial" pitchFamily="34" charset="0"/>
              </a:rPr>
              <a:t> area is the part of the motor cortex that controls the articulatory muscles of the face , jaw , tongue and larynx . </a:t>
            </a:r>
            <a:endParaRPr lang="ar-IQ" sz="3200" dirty="0">
              <a:latin typeface="Arial" pitchFamily="34" charset="0"/>
              <a:cs typeface="Arial" pitchFamily="34" charset="0"/>
            </a:endParaRPr>
          </a:p>
        </p:txBody>
      </p:sp>
    </p:spTree>
    <p:extLst>
      <p:ext uri="{BB962C8B-B14F-4D97-AF65-F5344CB8AC3E}">
        <p14:creationId xmlns:p14="http://schemas.microsoft.com/office/powerpoint/2010/main" val="29419797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282880" cy="6336704"/>
          </a:xfrm>
        </p:spPr>
        <p:txBody>
          <a:bodyPr/>
          <a:lstStyle/>
          <a:p>
            <a:pPr>
              <a:lnSpc>
                <a:spcPct val="150000"/>
              </a:lnSpc>
            </a:pPr>
            <a:r>
              <a:rPr lang="en-US" sz="3200" dirty="0" smtClean="0">
                <a:latin typeface="Arial" pitchFamily="34" charset="0"/>
                <a:cs typeface="Arial" pitchFamily="34" charset="0"/>
              </a:rPr>
              <a:t>Work by Penfield and Robert in 1959 gave the evidence that this area is involved in the physical articulation of speech. They found that they could identify areas where the electrical stimulation would interfere with normal speech production. </a:t>
            </a:r>
            <a:endParaRPr lang="ar-IQ" sz="3200" dirty="0">
              <a:latin typeface="Arial" pitchFamily="34" charset="0"/>
              <a:cs typeface="Arial" pitchFamily="34" charset="0"/>
            </a:endParaRPr>
          </a:p>
        </p:txBody>
      </p:sp>
    </p:spTree>
    <p:extLst>
      <p:ext uri="{BB962C8B-B14F-4D97-AF65-F5344CB8AC3E}">
        <p14:creationId xmlns:p14="http://schemas.microsoft.com/office/powerpoint/2010/main" val="346467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712968" cy="5904656"/>
          </a:xfrm>
        </p:spPr>
        <p:txBody>
          <a:bodyPr/>
          <a:lstStyle/>
          <a:p>
            <a:pPr>
              <a:lnSpc>
                <a:spcPct val="150000"/>
              </a:lnSpc>
            </a:pPr>
            <a:r>
              <a:rPr lang="en-US" sz="3200" b="1" dirty="0" err="1" smtClean="0">
                <a:latin typeface="Arial" pitchFamily="34" charset="0"/>
                <a:cs typeface="Arial" pitchFamily="34" charset="0"/>
              </a:rPr>
              <a:t>Arcuate</a:t>
            </a:r>
            <a:r>
              <a:rPr lang="en-US" sz="3200" b="1" dirty="0" smtClean="0">
                <a:latin typeface="Arial" pitchFamily="34" charset="0"/>
                <a:cs typeface="Arial" pitchFamily="34" charset="0"/>
              </a:rPr>
              <a:t> Fasciculus</a:t>
            </a:r>
            <a:br>
              <a:rPr lang="en-US" sz="3200" b="1" dirty="0" smtClean="0">
                <a:latin typeface="Arial" pitchFamily="34" charset="0"/>
                <a:cs typeface="Arial" pitchFamily="34" charset="0"/>
              </a:rPr>
            </a:br>
            <a:r>
              <a:rPr lang="en-US" sz="3200" dirty="0" smtClean="0">
                <a:latin typeface="Arial" pitchFamily="34" charset="0"/>
                <a:cs typeface="Arial" pitchFamily="34" charset="0"/>
              </a:rPr>
              <a:t/>
            </a:r>
            <a:br>
              <a:rPr lang="en-US" sz="3200" dirty="0" smtClean="0">
                <a:latin typeface="Arial" pitchFamily="34" charset="0"/>
                <a:cs typeface="Arial" pitchFamily="34" charset="0"/>
              </a:rPr>
            </a:br>
            <a:r>
              <a:rPr lang="en-US" sz="3200" dirty="0" smtClean="0">
                <a:latin typeface="Arial" pitchFamily="34" charset="0"/>
                <a:cs typeface="Arial" pitchFamily="34" charset="0"/>
              </a:rPr>
              <a:t>Is a bundle of nerve fibers discovered by </a:t>
            </a:r>
            <a:r>
              <a:rPr lang="en-US" sz="3200" dirty="0" err="1" smtClean="0">
                <a:latin typeface="Arial" pitchFamily="34" charset="0"/>
                <a:cs typeface="Arial" pitchFamily="34" charset="0"/>
              </a:rPr>
              <a:t>Wernick</a:t>
            </a:r>
            <a:r>
              <a:rPr lang="en-US" sz="3200" dirty="0" smtClean="0">
                <a:latin typeface="Arial" pitchFamily="34" charset="0"/>
                <a:cs typeface="Arial" pitchFamily="34" charset="0"/>
              </a:rPr>
              <a:t> and now is known to form a crucial connection between </a:t>
            </a:r>
            <a:r>
              <a:rPr lang="en-US" sz="3200" dirty="0" err="1" smtClean="0">
                <a:latin typeface="Arial" pitchFamily="34" charset="0"/>
                <a:cs typeface="Arial" pitchFamily="34" charset="0"/>
              </a:rPr>
              <a:t>Wernick’s</a:t>
            </a:r>
            <a:r>
              <a:rPr lang="en-US" sz="3200" dirty="0" smtClean="0">
                <a:latin typeface="Arial" pitchFamily="34" charset="0"/>
                <a:cs typeface="Arial" pitchFamily="34" charset="0"/>
              </a:rPr>
              <a:t> and </a:t>
            </a:r>
            <a:r>
              <a:rPr lang="en-US" sz="3200" dirty="0" err="1" smtClean="0">
                <a:latin typeface="Arial" pitchFamily="34" charset="0"/>
                <a:cs typeface="Arial" pitchFamily="34" charset="0"/>
              </a:rPr>
              <a:t>Broca’s</a:t>
            </a:r>
            <a:r>
              <a:rPr lang="en-US" sz="3200" dirty="0" smtClean="0">
                <a:latin typeface="Arial" pitchFamily="34" charset="0"/>
                <a:cs typeface="Arial" pitchFamily="34" charset="0"/>
              </a:rPr>
              <a:t> areas</a:t>
            </a:r>
            <a:endParaRPr lang="ar-IQ" sz="3200" dirty="0">
              <a:latin typeface="Arial" pitchFamily="34" charset="0"/>
              <a:cs typeface="Arial" pitchFamily="34" charset="0"/>
            </a:endParaRPr>
          </a:p>
        </p:txBody>
      </p:sp>
    </p:spTree>
    <p:extLst>
      <p:ext uri="{BB962C8B-B14F-4D97-AF65-F5344CB8AC3E}">
        <p14:creationId xmlns:p14="http://schemas.microsoft.com/office/powerpoint/2010/main" val="29830296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371600"/>
            <a:ext cx="6432376" cy="4505672"/>
          </a:xfrm>
        </p:spPr>
        <p:txBody>
          <a:bodyPr/>
          <a:lstStyle/>
          <a:p>
            <a:endParaRPr lang="ar-IQ"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616" y="764704"/>
            <a:ext cx="7128792" cy="5688632"/>
          </a:xfrm>
          <a:prstGeom prst="rect">
            <a:avLst/>
          </a:prstGeom>
        </p:spPr>
      </p:pic>
    </p:spTree>
    <p:extLst>
      <p:ext uri="{BB962C8B-B14F-4D97-AF65-F5344CB8AC3E}">
        <p14:creationId xmlns:p14="http://schemas.microsoft.com/office/powerpoint/2010/main" val="2697598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371600"/>
            <a:ext cx="6576392" cy="4577680"/>
          </a:xfrm>
        </p:spPr>
        <p:txBody>
          <a:bodyPr/>
          <a:lstStyle/>
          <a:p>
            <a:endParaRPr lang="ar-IQ"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600" y="620688"/>
            <a:ext cx="7344816" cy="5832648"/>
          </a:xfrm>
          <a:prstGeom prst="rect">
            <a:avLst/>
          </a:prstGeom>
        </p:spPr>
      </p:pic>
    </p:spTree>
    <p:extLst>
      <p:ext uri="{BB962C8B-B14F-4D97-AF65-F5344CB8AC3E}">
        <p14:creationId xmlns:p14="http://schemas.microsoft.com/office/powerpoint/2010/main" val="362975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7504" y="116632"/>
            <a:ext cx="8928992" cy="6741368"/>
          </a:xfrm>
        </p:spPr>
        <p:txBody>
          <a:bodyPr/>
          <a:lstStyle/>
          <a:p>
            <a:pPr>
              <a:lnSpc>
                <a:spcPct val="150000"/>
              </a:lnSpc>
            </a:pPr>
            <a:r>
              <a:rPr lang="en-US" sz="3600" b="1" dirty="0" smtClean="0">
                <a:latin typeface="Arial" pitchFamily="34" charset="0"/>
                <a:cs typeface="Arial" pitchFamily="34" charset="0"/>
              </a:rPr>
              <a:t>The Localization View </a:t>
            </a:r>
            <a:br>
              <a:rPr lang="en-US" sz="3600" b="1" dirty="0" smtClean="0">
                <a:latin typeface="Arial" pitchFamily="34" charset="0"/>
                <a:cs typeface="Arial" pitchFamily="34" charset="0"/>
              </a:rPr>
            </a:br>
            <a:r>
              <a:rPr lang="en-US" sz="3600" b="1" dirty="0" smtClean="0">
                <a:latin typeface="Arial" pitchFamily="34" charset="0"/>
                <a:cs typeface="Arial" pitchFamily="34" charset="0"/>
              </a:rPr>
              <a:t/>
            </a:r>
            <a:br>
              <a:rPr lang="en-US" sz="3600" b="1" dirty="0" smtClean="0">
                <a:latin typeface="Arial" pitchFamily="34" charset="0"/>
                <a:cs typeface="Arial" pitchFamily="34" charset="0"/>
              </a:rPr>
            </a:br>
            <a:r>
              <a:rPr lang="en-US" sz="3200" dirty="0" smtClean="0">
                <a:latin typeface="Arial" pitchFamily="34" charset="0"/>
                <a:cs typeface="Arial" pitchFamily="34" charset="0"/>
              </a:rPr>
              <a:t>Specific aspects of language can be accorded specific location in the brain. The brain would follow a definite pattern when involving in</a:t>
            </a:r>
            <a:br>
              <a:rPr lang="en-US" sz="3200" dirty="0" smtClean="0">
                <a:latin typeface="Arial" pitchFamily="34" charset="0"/>
                <a:cs typeface="Arial" pitchFamily="34" charset="0"/>
              </a:rPr>
            </a:br>
            <a:r>
              <a:rPr lang="en-US" sz="3200" dirty="0" smtClean="0">
                <a:latin typeface="Arial" pitchFamily="34" charset="0"/>
                <a:cs typeface="Arial" pitchFamily="34" charset="0"/>
              </a:rPr>
              <a:t> </a:t>
            </a:r>
            <a:r>
              <a:rPr lang="en-US" sz="3600" dirty="0" smtClean="0">
                <a:latin typeface="Arial" pitchFamily="34" charset="0"/>
                <a:cs typeface="Arial" pitchFamily="34" charset="0"/>
              </a:rPr>
              <a:t/>
            </a:r>
            <a:br>
              <a:rPr lang="en-US" sz="3600" dirty="0" smtClean="0">
                <a:latin typeface="Arial" pitchFamily="34" charset="0"/>
                <a:cs typeface="Arial" pitchFamily="34" charset="0"/>
              </a:rPr>
            </a:br>
            <a:r>
              <a:rPr lang="en-US" sz="3600" dirty="0" smtClean="0">
                <a:latin typeface="Arial" pitchFamily="34" charset="0"/>
                <a:cs typeface="Arial" pitchFamily="34" charset="0"/>
              </a:rPr>
              <a:t>{  </a:t>
            </a:r>
            <a:r>
              <a:rPr lang="en-US" sz="3600" b="1" dirty="0" smtClean="0">
                <a:solidFill>
                  <a:srgbClr val="FFFF00"/>
                </a:solidFill>
                <a:latin typeface="Arial" pitchFamily="34" charset="0"/>
                <a:cs typeface="Arial" pitchFamily="34" charset="0"/>
              </a:rPr>
              <a:t>hearing a word</a:t>
            </a:r>
            <a:r>
              <a:rPr lang="en-US" sz="3600" dirty="0" smtClean="0">
                <a:solidFill>
                  <a:srgbClr val="FFFF00"/>
                </a:solidFill>
                <a:latin typeface="Arial" pitchFamily="34" charset="0"/>
                <a:cs typeface="Arial" pitchFamily="34" charset="0"/>
              </a:rPr>
              <a:t>          </a:t>
            </a:r>
            <a:r>
              <a:rPr lang="en-US" sz="3600" b="1" dirty="0" smtClean="0">
                <a:solidFill>
                  <a:srgbClr val="FFFF00"/>
                </a:solidFill>
                <a:latin typeface="Arial" pitchFamily="34" charset="0"/>
                <a:cs typeface="Arial" pitchFamily="34" charset="0"/>
              </a:rPr>
              <a:t>understanding it    saying it </a:t>
            </a:r>
            <a:r>
              <a:rPr lang="en-US" sz="3600" b="1" dirty="0" smtClean="0">
                <a:latin typeface="Arial" pitchFamily="34" charset="0"/>
                <a:cs typeface="Arial" pitchFamily="34" charset="0"/>
              </a:rPr>
              <a:t>  </a:t>
            </a:r>
            <a:r>
              <a:rPr lang="en-US" sz="3600" dirty="0" smtClean="0">
                <a:latin typeface="Arial" pitchFamily="34" charset="0"/>
                <a:cs typeface="Arial" pitchFamily="34" charset="0"/>
              </a:rPr>
              <a:t>} </a:t>
            </a:r>
            <a:r>
              <a:rPr lang="en-US" sz="3600" b="1" dirty="0" smtClean="0">
                <a:latin typeface="Arial" pitchFamily="34" charset="0"/>
                <a:cs typeface="Arial" pitchFamily="34" charset="0"/>
              </a:rPr>
              <a:t> </a:t>
            </a:r>
            <a:endParaRPr lang="ar-IQ" sz="3600" b="1" dirty="0">
              <a:latin typeface="Arial" pitchFamily="34" charset="0"/>
              <a:cs typeface="Arial" pitchFamily="34" charset="0"/>
            </a:endParaRPr>
          </a:p>
        </p:txBody>
      </p:sp>
      <p:cxnSp>
        <p:nvCxnSpPr>
          <p:cNvPr id="6" name="Straight Arrow Connector 5"/>
          <p:cNvCxnSpPr/>
          <p:nvPr/>
        </p:nvCxnSpPr>
        <p:spPr bwMode="auto">
          <a:xfrm>
            <a:off x="4175179" y="5445224"/>
            <a:ext cx="72008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Arrow Connector 13"/>
          <p:cNvCxnSpPr/>
          <p:nvPr/>
        </p:nvCxnSpPr>
        <p:spPr bwMode="auto">
          <a:xfrm>
            <a:off x="2051720" y="6309320"/>
            <a:ext cx="864096" cy="0"/>
          </a:xfrm>
          <a:prstGeom prst="straightConnector1">
            <a:avLst/>
          </a:prstGeom>
          <a:solidFill>
            <a:schemeClr val="accent1"/>
          </a:solidFill>
          <a:ln w="9525"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7092094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371600"/>
            <a:ext cx="5784304" cy="4361656"/>
          </a:xfrm>
        </p:spPr>
        <p:txBody>
          <a:bodyPr/>
          <a:lstStyle/>
          <a:p>
            <a:endParaRPr lang="ar-IQ"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592" y="332656"/>
            <a:ext cx="7272808" cy="6336704"/>
          </a:xfrm>
          <a:prstGeom prst="rect">
            <a:avLst/>
          </a:prstGeom>
        </p:spPr>
      </p:pic>
    </p:spTree>
    <p:extLst>
      <p:ext uri="{BB962C8B-B14F-4D97-AF65-F5344CB8AC3E}">
        <p14:creationId xmlns:p14="http://schemas.microsoft.com/office/powerpoint/2010/main" val="998671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6" y="332656"/>
            <a:ext cx="9036496" cy="6741368"/>
          </a:xfrm>
        </p:spPr>
        <p:txBody>
          <a:bodyPr/>
          <a:lstStyle/>
          <a:p>
            <a:pPr>
              <a:lnSpc>
                <a:spcPct val="150000"/>
              </a:lnSpc>
            </a:pPr>
            <a:r>
              <a:rPr lang="en-US" sz="3200" b="1" dirty="0" smtClean="0">
                <a:latin typeface="Arial" pitchFamily="34" charset="0"/>
                <a:cs typeface="Arial" pitchFamily="34" charset="0"/>
              </a:rPr>
              <a:t>The Tip of the Tongue Phenomenon</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
            </a:r>
            <a:br>
              <a:rPr lang="en-US" sz="3200" b="1" dirty="0" smtClean="0">
                <a:latin typeface="Arial" pitchFamily="34" charset="0"/>
                <a:cs typeface="Arial" pitchFamily="34" charset="0"/>
              </a:rPr>
            </a:br>
            <a:r>
              <a:rPr lang="en-US" sz="3200" dirty="0" smtClean="0">
                <a:latin typeface="Arial" pitchFamily="34" charset="0"/>
                <a:cs typeface="Arial" pitchFamily="34" charset="0"/>
              </a:rPr>
              <a:t>The</a:t>
            </a:r>
            <a:r>
              <a:rPr lang="en-US" sz="3200" dirty="0">
                <a:latin typeface="Arial" pitchFamily="34" charset="0"/>
                <a:cs typeface="Arial" pitchFamily="34" charset="0"/>
              </a:rPr>
              <a:t> </a:t>
            </a:r>
            <a:r>
              <a:rPr lang="en-US" sz="3200" b="1" dirty="0">
                <a:latin typeface="Arial" pitchFamily="34" charset="0"/>
                <a:cs typeface="Arial" pitchFamily="34" charset="0"/>
              </a:rPr>
              <a:t>tip-of-the-tongue</a:t>
            </a:r>
            <a:r>
              <a:rPr lang="en-US" sz="3200" dirty="0">
                <a:latin typeface="Arial" pitchFamily="34" charset="0"/>
                <a:cs typeface="Arial" pitchFamily="34" charset="0"/>
              </a:rPr>
              <a:t> </a:t>
            </a:r>
            <a:r>
              <a:rPr lang="en-US" sz="3200" dirty="0" smtClean="0">
                <a:latin typeface="Arial" pitchFamily="34" charset="0"/>
                <a:cs typeface="Arial" pitchFamily="34" charset="0"/>
              </a:rPr>
              <a:t>phenomenon, (</a:t>
            </a:r>
            <a:r>
              <a:rPr lang="en-US" sz="3200" b="1" dirty="0" smtClean="0">
                <a:latin typeface="Arial" pitchFamily="34" charset="0"/>
                <a:cs typeface="Arial" pitchFamily="34" charset="0"/>
              </a:rPr>
              <a:t>TOT</a:t>
            </a:r>
            <a:r>
              <a:rPr lang="en-US" sz="3200" dirty="0" smtClean="0">
                <a:latin typeface="Arial" pitchFamily="34" charset="0"/>
                <a:cs typeface="Arial" pitchFamily="34" charset="0"/>
              </a:rPr>
              <a:t>), is </a:t>
            </a:r>
            <a:r>
              <a:rPr lang="en-US" sz="3200" dirty="0">
                <a:latin typeface="Arial" pitchFamily="34" charset="0"/>
                <a:cs typeface="Arial" pitchFamily="34" charset="0"/>
              </a:rPr>
              <a:t>the failure to retrieve a word from memory, combined with partial </a:t>
            </a:r>
            <a:r>
              <a:rPr lang="en-US" sz="3200" b="1" i="1" dirty="0" smtClean="0">
                <a:latin typeface="Arial" pitchFamily="34" charset="0"/>
                <a:cs typeface="Arial" pitchFamily="34" charset="0"/>
              </a:rPr>
              <a:t>recall</a:t>
            </a:r>
            <a:r>
              <a:rPr lang="en-US" sz="3200" dirty="0" smtClean="0">
                <a:latin typeface="Arial" pitchFamily="34" charset="0"/>
                <a:cs typeface="Arial" pitchFamily="34" charset="0"/>
              </a:rPr>
              <a:t>  and </a:t>
            </a:r>
            <a:r>
              <a:rPr lang="en-US" sz="3200" dirty="0">
                <a:latin typeface="Arial" pitchFamily="34" charset="0"/>
                <a:cs typeface="Arial" pitchFamily="34" charset="0"/>
              </a:rPr>
              <a:t>the feeling that retrieval is </a:t>
            </a:r>
            <a:r>
              <a:rPr lang="en-US" sz="3200" dirty="0" smtClean="0">
                <a:latin typeface="Arial" pitchFamily="34" charset="0"/>
                <a:cs typeface="Arial" pitchFamily="34" charset="0"/>
              </a:rPr>
              <a:t>imminent. The </a:t>
            </a:r>
            <a:r>
              <a:rPr lang="en-US" sz="3200" dirty="0">
                <a:latin typeface="Arial" pitchFamily="34" charset="0"/>
                <a:cs typeface="Arial" pitchFamily="34" charset="0"/>
              </a:rPr>
              <a:t>phenomenon's name comes from the saying, </a:t>
            </a:r>
            <a:r>
              <a:rPr lang="en-US" sz="3200" dirty="0" smtClean="0">
                <a:latin typeface="Arial" pitchFamily="34" charset="0"/>
                <a:cs typeface="Arial" pitchFamily="34" charset="0"/>
              </a:rPr>
              <a:t/>
            </a:r>
            <a:br>
              <a:rPr lang="en-US" sz="3200" dirty="0" smtClean="0">
                <a:latin typeface="Arial" pitchFamily="34" charset="0"/>
                <a:cs typeface="Arial" pitchFamily="34" charset="0"/>
              </a:rPr>
            </a:br>
            <a:r>
              <a:rPr lang="en-US" sz="3200" b="1" dirty="0" smtClean="0">
                <a:solidFill>
                  <a:srgbClr val="FFFF00"/>
                </a:solidFill>
                <a:latin typeface="Arial" pitchFamily="34" charset="0"/>
                <a:cs typeface="Arial" pitchFamily="34" charset="0"/>
              </a:rPr>
              <a:t>“ It's </a:t>
            </a:r>
            <a:r>
              <a:rPr lang="en-US" sz="3200" b="1" dirty="0">
                <a:solidFill>
                  <a:srgbClr val="FFFF00"/>
                </a:solidFill>
                <a:latin typeface="Arial" pitchFamily="34" charset="0"/>
                <a:cs typeface="Arial" pitchFamily="34" charset="0"/>
              </a:rPr>
              <a:t>on the tip of my </a:t>
            </a:r>
            <a:r>
              <a:rPr lang="en-US" sz="3200" b="1" dirty="0" smtClean="0">
                <a:solidFill>
                  <a:srgbClr val="FFFF00"/>
                </a:solidFill>
                <a:latin typeface="Arial" pitchFamily="34" charset="0"/>
                <a:cs typeface="Arial" pitchFamily="34" charset="0"/>
              </a:rPr>
              <a:t>tongue.” </a:t>
            </a:r>
            <a:r>
              <a:rPr lang="en-US" sz="3200" dirty="0">
                <a:latin typeface="Arial" pitchFamily="34" charset="0"/>
                <a:cs typeface="Arial" pitchFamily="34" charset="0"/>
              </a:rPr>
              <a:t/>
            </a:r>
            <a:br>
              <a:rPr lang="en-US" sz="3200" dirty="0">
                <a:latin typeface="Arial" pitchFamily="34" charset="0"/>
                <a:cs typeface="Arial" pitchFamily="34" charset="0"/>
              </a:rPr>
            </a:br>
            <a:endParaRPr lang="ar-IQ" sz="3200" b="1" dirty="0">
              <a:latin typeface="Arial" pitchFamily="34" charset="0"/>
              <a:cs typeface="Arial" pitchFamily="34" charset="0"/>
            </a:endParaRPr>
          </a:p>
        </p:txBody>
      </p:sp>
    </p:spTree>
    <p:extLst>
      <p:ext uri="{BB962C8B-B14F-4D97-AF65-F5344CB8AC3E}">
        <p14:creationId xmlns:p14="http://schemas.microsoft.com/office/powerpoint/2010/main" val="9735862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7504" y="116632"/>
            <a:ext cx="8784976" cy="6624736"/>
          </a:xfrm>
        </p:spPr>
        <p:txBody>
          <a:bodyPr/>
          <a:lstStyle/>
          <a:p>
            <a:pPr>
              <a:lnSpc>
                <a:spcPct val="150000"/>
              </a:lnSpc>
            </a:pPr>
            <a:r>
              <a:rPr lang="en-US" sz="3200" dirty="0">
                <a:latin typeface="Arial" pitchFamily="34" charset="0"/>
                <a:cs typeface="Arial" pitchFamily="34" charset="0"/>
              </a:rPr>
              <a:t>People in a tip-of-the-tongue state can often recall one or more features of the target word, such as the </a:t>
            </a:r>
            <a:r>
              <a:rPr lang="en-US" sz="3200" dirty="0" smtClean="0">
                <a:latin typeface="Arial" pitchFamily="34" charset="0"/>
                <a:cs typeface="Arial" pitchFamily="34" charset="0"/>
              </a:rPr>
              <a:t>first </a:t>
            </a:r>
            <a:r>
              <a:rPr lang="en-US" sz="3200" dirty="0">
                <a:latin typeface="Arial" pitchFamily="34" charset="0"/>
                <a:cs typeface="Arial" pitchFamily="34" charset="0"/>
              </a:rPr>
              <a:t>letter</a:t>
            </a:r>
            <a:r>
              <a:rPr lang="en-US" sz="3200" dirty="0" smtClean="0">
                <a:latin typeface="Arial" pitchFamily="34" charset="0"/>
                <a:cs typeface="Arial" pitchFamily="34" charset="0"/>
              </a:rPr>
              <a:t>.</a:t>
            </a:r>
            <a:br>
              <a:rPr lang="en-US" sz="3200" dirty="0" smtClean="0">
                <a:latin typeface="Arial" pitchFamily="34" charset="0"/>
                <a:cs typeface="Arial" pitchFamily="34" charset="0"/>
              </a:rPr>
            </a:br>
            <a:r>
              <a:rPr lang="en-US" sz="3200" dirty="0" smtClean="0">
                <a:latin typeface="Arial" pitchFamily="34" charset="0"/>
                <a:cs typeface="Arial" pitchFamily="34" charset="0"/>
              </a:rPr>
              <a:t/>
            </a:r>
            <a:br>
              <a:rPr lang="en-US" sz="3200" dirty="0" smtClean="0">
                <a:latin typeface="Arial" pitchFamily="34" charset="0"/>
                <a:cs typeface="Arial" pitchFamily="34" charset="0"/>
              </a:rPr>
            </a:br>
            <a:r>
              <a:rPr lang="en-US" sz="3200" dirty="0">
                <a:latin typeface="Arial" pitchFamily="34" charset="0"/>
                <a:cs typeface="Arial" pitchFamily="34" charset="0"/>
              </a:rPr>
              <a:t>I</a:t>
            </a:r>
            <a:r>
              <a:rPr lang="en-US" sz="3200" dirty="0" smtClean="0">
                <a:latin typeface="Arial" pitchFamily="34" charset="0"/>
                <a:cs typeface="Arial" pitchFamily="34" charset="0"/>
              </a:rPr>
              <a:t>t </a:t>
            </a:r>
            <a:r>
              <a:rPr lang="en-US" sz="3200" dirty="0">
                <a:latin typeface="Arial" pitchFamily="34" charset="0"/>
                <a:cs typeface="Arial" pitchFamily="34" charset="0"/>
              </a:rPr>
              <a:t>is possible to hold the </a:t>
            </a:r>
            <a:r>
              <a:rPr lang="en-US" sz="3200" b="1" dirty="0" smtClean="0">
                <a:latin typeface="Arial" pitchFamily="34" charset="0"/>
                <a:cs typeface="Arial" pitchFamily="34" charset="0"/>
              </a:rPr>
              <a:t>meaning</a:t>
            </a:r>
            <a:r>
              <a:rPr lang="en-US" sz="3200" dirty="0">
                <a:latin typeface="Arial" pitchFamily="34" charset="0"/>
                <a:cs typeface="Arial" pitchFamily="34" charset="0"/>
              </a:rPr>
              <a:t> of a word in one's mind without necessarily being able to retrieve its </a:t>
            </a:r>
            <a:r>
              <a:rPr lang="en-US" sz="3200" b="1" dirty="0">
                <a:latin typeface="Arial" pitchFamily="34" charset="0"/>
                <a:cs typeface="Arial" pitchFamily="34" charset="0"/>
              </a:rPr>
              <a:t>form</a:t>
            </a:r>
            <a:r>
              <a:rPr lang="en-US" sz="3200" dirty="0">
                <a:latin typeface="Arial" pitchFamily="34" charset="0"/>
                <a:cs typeface="Arial" pitchFamily="34" charset="0"/>
              </a:rPr>
              <a:t>.</a:t>
            </a:r>
            <a:br>
              <a:rPr lang="en-US" sz="3200" dirty="0">
                <a:latin typeface="Arial" pitchFamily="34" charset="0"/>
                <a:cs typeface="Arial" pitchFamily="34" charset="0"/>
              </a:rPr>
            </a:br>
            <a:endParaRPr lang="ar-IQ" sz="3200" dirty="0">
              <a:latin typeface="Arial" pitchFamily="34" charset="0"/>
              <a:cs typeface="Arial" pitchFamily="34" charset="0"/>
            </a:endParaRPr>
          </a:p>
        </p:txBody>
      </p:sp>
    </p:spTree>
    <p:extLst>
      <p:ext uri="{BB962C8B-B14F-4D97-AF65-F5344CB8AC3E}">
        <p14:creationId xmlns:p14="http://schemas.microsoft.com/office/powerpoint/2010/main" val="11822132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835697" y="685800"/>
            <a:ext cx="6624736" cy="4975448"/>
          </a:xfrm>
        </p:spPr>
        <p:txBody>
          <a:bodyPr/>
          <a:lstStyle/>
          <a:p>
            <a:pPr algn="l"/>
            <a:endParaRPr lang="ar-IQ"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592" y="116632"/>
            <a:ext cx="7560840" cy="6264696"/>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0"/>
            <a:ext cx="8136904" cy="6741368"/>
          </a:xfrm>
        </p:spPr>
        <p:txBody>
          <a:bodyPr/>
          <a:lstStyle/>
          <a:p>
            <a:pPr algn="l">
              <a:lnSpc>
                <a:spcPct val="150000"/>
              </a:lnSpc>
            </a:pPr>
            <a:r>
              <a:rPr lang="en-US" sz="2800" dirty="0" smtClean="0">
                <a:solidFill>
                  <a:schemeClr val="bg1"/>
                </a:solidFill>
                <a:latin typeface="Arial" pitchFamily="34" charset="0"/>
                <a:cs typeface="Arial" pitchFamily="34" charset="0"/>
              </a:rPr>
              <a:t>Example</a:t>
            </a:r>
            <a:r>
              <a:rPr lang="en-US" sz="2800" dirty="0" smtClean="0">
                <a:latin typeface="Arial" pitchFamily="34" charset="0"/>
                <a:cs typeface="Arial" pitchFamily="34" charset="0"/>
              </a:rPr>
              <a:t>:</a:t>
            </a:r>
            <a:br>
              <a:rPr lang="en-US" sz="2800" dirty="0" smtClean="0">
                <a:latin typeface="Arial" pitchFamily="34" charset="0"/>
                <a:cs typeface="Arial" pitchFamily="34" charset="0"/>
              </a:rPr>
            </a:br>
            <a:r>
              <a:rPr lang="en-US" sz="2800" dirty="0" smtClean="0">
                <a:latin typeface="Arial" pitchFamily="34" charset="0"/>
                <a:cs typeface="Arial" pitchFamily="34" charset="0"/>
              </a:rPr>
              <a:t>"What's </a:t>
            </a:r>
            <a:r>
              <a:rPr lang="en-US" sz="2800" dirty="0">
                <a:latin typeface="Arial" pitchFamily="34" charset="0"/>
                <a:cs typeface="Arial" pitchFamily="34" charset="0"/>
              </a:rPr>
              <a:t>the name of that stuff I wanted to tell your mother to use?"</a:t>
            </a:r>
            <a:br>
              <a:rPr lang="en-US" sz="2800" dirty="0">
                <a:latin typeface="Arial" pitchFamily="34" charset="0"/>
                <a:cs typeface="Arial" pitchFamily="34" charset="0"/>
              </a:rPr>
            </a:br>
            <a:r>
              <a:rPr lang="en-US" sz="2800" dirty="0">
                <a:latin typeface="Arial" pitchFamily="34" charset="0"/>
                <a:cs typeface="Arial" pitchFamily="34" charset="0"/>
              </a:rPr>
              <a:t>"Wait a second. I know."</a:t>
            </a:r>
            <a:br>
              <a:rPr lang="en-US" sz="2800" dirty="0">
                <a:latin typeface="Arial" pitchFamily="34" charset="0"/>
                <a:cs typeface="Arial" pitchFamily="34" charset="0"/>
              </a:rPr>
            </a:br>
            <a:r>
              <a:rPr lang="en-US" sz="2800" dirty="0">
                <a:latin typeface="Arial" pitchFamily="34" charset="0"/>
                <a:cs typeface="Arial" pitchFamily="34" charset="0"/>
              </a:rPr>
              <a:t>"It's on the </a:t>
            </a:r>
            <a:r>
              <a:rPr lang="en-US" sz="2800" b="1" dirty="0">
                <a:latin typeface="Arial" pitchFamily="34" charset="0"/>
                <a:cs typeface="Arial" pitchFamily="34" charset="0"/>
              </a:rPr>
              <a:t>tip of my tongue</a:t>
            </a:r>
            <a:r>
              <a:rPr lang="en-US" sz="2800" dirty="0">
                <a:latin typeface="Arial" pitchFamily="34" charset="0"/>
                <a:cs typeface="Arial" pitchFamily="34" charset="0"/>
              </a:rPr>
              <a:t>," she said.</a:t>
            </a:r>
            <a:br>
              <a:rPr lang="en-US" sz="2800" dirty="0">
                <a:latin typeface="Arial" pitchFamily="34" charset="0"/>
                <a:cs typeface="Arial" pitchFamily="34" charset="0"/>
              </a:rPr>
            </a:br>
            <a:r>
              <a:rPr lang="en-US" sz="2800" dirty="0">
                <a:latin typeface="Arial" pitchFamily="34" charset="0"/>
                <a:cs typeface="Arial" pitchFamily="34" charset="0"/>
              </a:rPr>
              <a:t>"Wait a second. I know."</a:t>
            </a:r>
            <a:br>
              <a:rPr lang="en-US" sz="2800" dirty="0">
                <a:latin typeface="Arial" pitchFamily="34" charset="0"/>
                <a:cs typeface="Arial" pitchFamily="34" charset="0"/>
              </a:rPr>
            </a:br>
            <a:r>
              <a:rPr lang="en-US" sz="2800" dirty="0">
                <a:latin typeface="Arial" pitchFamily="34" charset="0"/>
                <a:cs typeface="Arial" pitchFamily="34" charset="0"/>
              </a:rPr>
              <a:t>"You know the stuff I mean."</a:t>
            </a:r>
            <a:br>
              <a:rPr lang="en-US" sz="2800" dirty="0">
                <a:latin typeface="Arial" pitchFamily="34" charset="0"/>
                <a:cs typeface="Arial" pitchFamily="34" charset="0"/>
              </a:rPr>
            </a:br>
            <a:r>
              <a:rPr lang="en-US" sz="2800" dirty="0">
                <a:latin typeface="Arial" pitchFamily="34" charset="0"/>
                <a:cs typeface="Arial" pitchFamily="34" charset="0"/>
              </a:rPr>
              <a:t>"The sleep stuff or the indigestion?"</a:t>
            </a:r>
            <a:br>
              <a:rPr lang="en-US" sz="2800" dirty="0">
                <a:latin typeface="Arial" pitchFamily="34" charset="0"/>
                <a:cs typeface="Arial" pitchFamily="34" charset="0"/>
              </a:rPr>
            </a:br>
            <a:r>
              <a:rPr lang="en-US" sz="2800" dirty="0">
                <a:latin typeface="Arial" pitchFamily="34" charset="0"/>
                <a:cs typeface="Arial" pitchFamily="34" charset="0"/>
              </a:rPr>
              <a:t>"It's on the tip of my tongue."</a:t>
            </a:r>
            <a:br>
              <a:rPr lang="en-US" sz="2800" dirty="0">
                <a:latin typeface="Arial" pitchFamily="34" charset="0"/>
                <a:cs typeface="Arial" pitchFamily="34" charset="0"/>
              </a:rPr>
            </a:br>
            <a:r>
              <a:rPr lang="en-US" sz="2800" dirty="0">
                <a:latin typeface="Arial" pitchFamily="34" charset="0"/>
                <a:cs typeface="Arial" pitchFamily="34" charset="0"/>
              </a:rPr>
              <a:t>"Wait a second. Wait a second. I know."</a:t>
            </a:r>
            <a:endParaRPr lang="ar-IQ" sz="2800" dirty="0">
              <a:latin typeface="Arial" pitchFamily="34" charset="0"/>
              <a:cs typeface="Arial" pitchFamily="34" charset="0"/>
            </a:endParaRPr>
          </a:p>
        </p:txBody>
      </p:sp>
    </p:spTree>
    <p:extLst>
      <p:ext uri="{BB962C8B-B14F-4D97-AF65-F5344CB8AC3E}">
        <p14:creationId xmlns:p14="http://schemas.microsoft.com/office/powerpoint/2010/main" val="19831207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640960" cy="6624736"/>
          </a:xfrm>
        </p:spPr>
        <p:txBody>
          <a:bodyPr/>
          <a:lstStyle/>
          <a:p>
            <a:pPr algn="l">
              <a:lnSpc>
                <a:spcPct val="150000"/>
              </a:lnSpc>
            </a:pPr>
            <a:r>
              <a:rPr lang="en-US" sz="3200" dirty="0" smtClean="0">
                <a:solidFill>
                  <a:schemeClr val="bg1"/>
                </a:solidFill>
                <a:latin typeface="Arial" pitchFamily="34" charset="0"/>
                <a:cs typeface="Arial" pitchFamily="34" charset="0"/>
              </a:rPr>
              <a:t>Example:</a:t>
            </a:r>
            <a:r>
              <a:rPr lang="en-US" sz="3200" dirty="0" smtClean="0">
                <a:latin typeface="Arial" pitchFamily="34" charset="0"/>
                <a:cs typeface="Arial" pitchFamily="34" charset="0"/>
              </a:rPr>
              <a:t> </a:t>
            </a:r>
            <a:br>
              <a:rPr lang="en-US" sz="3200" dirty="0" smtClean="0">
                <a:latin typeface="Arial" pitchFamily="34" charset="0"/>
                <a:cs typeface="Arial" pitchFamily="34" charset="0"/>
              </a:rPr>
            </a:br>
            <a:r>
              <a:rPr lang="en-US" sz="3200" dirty="0" smtClean="0">
                <a:latin typeface="Arial" pitchFamily="34" charset="0"/>
                <a:cs typeface="Arial" pitchFamily="34" charset="0"/>
              </a:rPr>
              <a:t>"You </a:t>
            </a:r>
            <a:r>
              <a:rPr lang="en-US" sz="3200" dirty="0">
                <a:latin typeface="Arial" pitchFamily="34" charset="0"/>
                <a:cs typeface="Arial" pitchFamily="34" charset="0"/>
              </a:rPr>
              <a:t>know, the actor guy! Oh, what is his name? See, the thing is, the thing is, the thing is that when I say his name, you'll go, 'Yes! The actor guy, love him, adore him . . ..' But I can't think of his name. It's on the </a:t>
            </a:r>
            <a:r>
              <a:rPr lang="en-US" sz="3200" b="1" dirty="0">
                <a:latin typeface="Arial" pitchFamily="34" charset="0"/>
                <a:cs typeface="Arial" pitchFamily="34" charset="0"/>
              </a:rPr>
              <a:t>tip of my tongue</a:t>
            </a:r>
            <a:r>
              <a:rPr lang="en-US" sz="3200" dirty="0">
                <a:latin typeface="Arial" pitchFamily="34" charset="0"/>
                <a:cs typeface="Arial" pitchFamily="34" charset="0"/>
              </a:rPr>
              <a:t>. You know who I mean. He's got the hair, the eyes, a bit of a nose, and a mouth, and it's all held together with, like, a face!"</a:t>
            </a:r>
            <a:endParaRPr lang="ar-IQ" sz="3200" dirty="0">
              <a:latin typeface="Arial" pitchFamily="34" charset="0"/>
              <a:cs typeface="Arial" pitchFamily="34" charset="0"/>
            </a:endParaRPr>
          </a:p>
        </p:txBody>
      </p:sp>
    </p:spTree>
    <p:extLst>
      <p:ext uri="{BB962C8B-B14F-4D97-AF65-F5344CB8AC3E}">
        <p14:creationId xmlns:p14="http://schemas.microsoft.com/office/powerpoint/2010/main" val="42899623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04664"/>
            <a:ext cx="7850832" cy="5184576"/>
          </a:xfrm>
        </p:spPr>
        <p:txBody>
          <a:bodyPr/>
          <a:lstStyle/>
          <a:p>
            <a:pPr>
              <a:lnSpc>
                <a:spcPct val="150000"/>
              </a:lnSpc>
            </a:pPr>
            <a:r>
              <a:rPr lang="en-US" sz="3600" b="1" dirty="0" smtClean="0">
                <a:latin typeface="Arial" pitchFamily="34" charset="0"/>
                <a:cs typeface="Arial" pitchFamily="34" charset="0"/>
              </a:rPr>
              <a:t>The Slip of the Tongue</a:t>
            </a:r>
            <a:br>
              <a:rPr lang="en-US" sz="3600" b="1" dirty="0" smtClean="0">
                <a:latin typeface="Arial" pitchFamily="34" charset="0"/>
                <a:cs typeface="Arial" pitchFamily="34" charset="0"/>
              </a:rPr>
            </a:br>
            <a:r>
              <a:rPr lang="en-US" sz="3600" b="1" dirty="0">
                <a:latin typeface="Arial" pitchFamily="34" charset="0"/>
                <a:cs typeface="Arial" pitchFamily="34" charset="0"/>
              </a:rPr>
              <a:t/>
            </a:r>
            <a:br>
              <a:rPr lang="en-US" sz="3600" b="1" dirty="0">
                <a:latin typeface="Arial" pitchFamily="34" charset="0"/>
                <a:cs typeface="Arial" pitchFamily="34" charset="0"/>
              </a:rPr>
            </a:br>
            <a:r>
              <a:rPr lang="en-US" sz="3600" dirty="0" smtClean="0">
                <a:latin typeface="Arial" pitchFamily="34" charset="0"/>
                <a:cs typeface="Arial" pitchFamily="34" charset="0"/>
              </a:rPr>
              <a:t>It is a speech error which is  sometimes called </a:t>
            </a:r>
            <a:r>
              <a:rPr lang="en-US" sz="3600" b="1" dirty="0" smtClean="0">
                <a:latin typeface="Arial" pitchFamily="34" charset="0"/>
                <a:cs typeface="Arial" pitchFamily="34" charset="0"/>
              </a:rPr>
              <a:t>spoonerisms</a:t>
            </a:r>
            <a:r>
              <a:rPr lang="en-US" sz="3600" dirty="0" smtClean="0">
                <a:latin typeface="Arial" pitchFamily="34" charset="0"/>
                <a:cs typeface="Arial" pitchFamily="34" charset="0"/>
              </a:rPr>
              <a:t> </a:t>
            </a:r>
            <a:br>
              <a:rPr lang="en-US" sz="3600" dirty="0" smtClean="0">
                <a:latin typeface="Arial" pitchFamily="34" charset="0"/>
                <a:cs typeface="Arial" pitchFamily="34" charset="0"/>
              </a:rPr>
            </a:br>
            <a:endParaRPr lang="ar-IQ" sz="3600" dirty="0">
              <a:latin typeface="Arial" pitchFamily="34" charset="0"/>
              <a:cs typeface="Arial" pitchFamily="34" charset="0"/>
            </a:endParaRPr>
          </a:p>
        </p:txBody>
      </p:sp>
    </p:spTree>
    <p:extLst>
      <p:ext uri="{BB962C8B-B14F-4D97-AF65-F5344CB8AC3E}">
        <p14:creationId xmlns:p14="http://schemas.microsoft.com/office/powerpoint/2010/main" val="12611899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116632"/>
            <a:ext cx="7706816" cy="6624736"/>
          </a:xfrm>
        </p:spPr>
        <p:txBody>
          <a:bodyPr/>
          <a:lstStyle/>
          <a:p>
            <a:pPr algn="l">
              <a:lnSpc>
                <a:spcPct val="150000"/>
              </a:lnSpc>
            </a:pPr>
            <a:r>
              <a:rPr lang="en-US" sz="3200" b="1" dirty="0" smtClean="0">
                <a:solidFill>
                  <a:schemeClr val="bg1"/>
                </a:solidFill>
                <a:latin typeface="Arial" pitchFamily="34" charset="0"/>
                <a:cs typeface="Arial" pitchFamily="34" charset="0"/>
              </a:rPr>
              <a:t>Examples :</a:t>
            </a:r>
            <a:r>
              <a:rPr lang="en-US" sz="3200" b="1" dirty="0" smtClean="0">
                <a:latin typeface="Arial" pitchFamily="34" charset="0"/>
                <a:cs typeface="Arial" pitchFamily="34" charset="0"/>
              </a:rPr>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Target</a:t>
            </a:r>
            <a:r>
              <a:rPr lang="en-US" sz="3200" b="1" dirty="0">
                <a:latin typeface="Arial" pitchFamily="34" charset="0"/>
                <a:cs typeface="Arial" pitchFamily="34" charset="0"/>
              </a:rPr>
              <a:t>:</a:t>
            </a:r>
            <a:r>
              <a:rPr lang="en-US" sz="3200" dirty="0">
                <a:latin typeface="Arial" pitchFamily="34" charset="0"/>
                <a:cs typeface="Arial" pitchFamily="34" charset="0"/>
              </a:rPr>
              <a:t> </a:t>
            </a:r>
            <a:r>
              <a:rPr lang="en-US" sz="3200" dirty="0" smtClean="0">
                <a:latin typeface="Arial" pitchFamily="34" charset="0"/>
                <a:cs typeface="Arial" pitchFamily="34" charset="0"/>
              </a:rPr>
              <a:t> I </a:t>
            </a:r>
            <a:r>
              <a:rPr lang="en-US" sz="3200" dirty="0">
                <a:latin typeface="Arial" pitchFamily="34" charset="0"/>
                <a:cs typeface="Arial" pitchFamily="34" charset="0"/>
              </a:rPr>
              <a:t>saw you light a fire.</a:t>
            </a:r>
            <a:br>
              <a:rPr lang="en-US" sz="3200" dirty="0">
                <a:latin typeface="Arial" pitchFamily="34" charset="0"/>
                <a:cs typeface="Arial" pitchFamily="34" charset="0"/>
              </a:rPr>
            </a:br>
            <a:r>
              <a:rPr lang="en-US" sz="3200" b="1" dirty="0">
                <a:latin typeface="Arial" pitchFamily="34" charset="0"/>
                <a:cs typeface="Arial" pitchFamily="34" charset="0"/>
              </a:rPr>
              <a:t>Error:</a:t>
            </a:r>
            <a:r>
              <a:rPr lang="en-US" sz="3200" dirty="0">
                <a:latin typeface="Arial" pitchFamily="34" charset="0"/>
                <a:cs typeface="Arial" pitchFamily="34" charset="0"/>
              </a:rPr>
              <a:t> </a:t>
            </a:r>
            <a:r>
              <a:rPr lang="en-US" sz="3200" dirty="0" smtClean="0">
                <a:latin typeface="Arial" pitchFamily="34" charset="0"/>
                <a:cs typeface="Arial" pitchFamily="34" charset="0"/>
              </a:rPr>
              <a:t> I </a:t>
            </a:r>
            <a:r>
              <a:rPr lang="en-US" sz="3200" dirty="0">
                <a:latin typeface="Arial" pitchFamily="34" charset="0"/>
                <a:cs typeface="Arial" pitchFamily="34" charset="0"/>
              </a:rPr>
              <a:t>saw you fight a liar</a:t>
            </a:r>
            <a:r>
              <a:rPr lang="en-US" sz="3200" dirty="0" smtClean="0">
                <a:latin typeface="Arial" pitchFamily="34" charset="0"/>
                <a:cs typeface="Arial" pitchFamily="34" charset="0"/>
              </a:rPr>
              <a:t>.</a:t>
            </a:r>
            <a:br>
              <a:rPr lang="en-US" sz="3200" dirty="0" smtClean="0">
                <a:latin typeface="Arial" pitchFamily="34" charset="0"/>
                <a:cs typeface="Arial" pitchFamily="34" charset="0"/>
              </a:rPr>
            </a:br>
            <a:r>
              <a:rPr lang="en-US" sz="3200" dirty="0" smtClean="0">
                <a:latin typeface="Arial" pitchFamily="34" charset="0"/>
                <a:cs typeface="Arial" pitchFamily="34" charset="0"/>
              </a:rPr>
              <a:t/>
            </a:r>
            <a:br>
              <a:rPr lang="en-US" sz="3200" dirty="0" smtClean="0">
                <a:latin typeface="Arial" pitchFamily="34" charset="0"/>
                <a:cs typeface="Arial" pitchFamily="34" charset="0"/>
              </a:rPr>
            </a:br>
            <a:r>
              <a:rPr lang="en-US" sz="3200" b="1" dirty="0"/>
              <a:t>Target:</a:t>
            </a:r>
            <a:r>
              <a:rPr lang="en-US" sz="3200" dirty="0"/>
              <a:t> clear blue </a:t>
            </a:r>
            <a:r>
              <a:rPr lang="en-US" sz="3200" dirty="0" smtClean="0"/>
              <a:t>sky</a:t>
            </a:r>
            <a:r>
              <a:rPr lang="en-US" sz="3200" dirty="0"/>
              <a:t/>
            </a:r>
            <a:br>
              <a:rPr lang="en-US" sz="3200" dirty="0"/>
            </a:br>
            <a:r>
              <a:rPr lang="en-US" sz="3200" b="1" dirty="0"/>
              <a:t>Error:</a:t>
            </a:r>
            <a:r>
              <a:rPr lang="en-US" sz="3200" dirty="0"/>
              <a:t> </a:t>
            </a:r>
            <a:r>
              <a:rPr lang="en-US" sz="3200" dirty="0" smtClean="0"/>
              <a:t> </a:t>
            </a:r>
            <a:r>
              <a:rPr lang="en-US" sz="3200" dirty="0" err="1" smtClean="0"/>
              <a:t>glear</a:t>
            </a:r>
            <a:r>
              <a:rPr lang="en-US" sz="3200" dirty="0"/>
              <a:t> </a:t>
            </a:r>
            <a:r>
              <a:rPr lang="en-US" sz="3200" dirty="0" err="1"/>
              <a:t>plue</a:t>
            </a:r>
            <a:r>
              <a:rPr lang="en-US" sz="3200" dirty="0"/>
              <a:t> </a:t>
            </a:r>
            <a:r>
              <a:rPr lang="en-US" sz="3200" dirty="0" smtClean="0"/>
              <a:t>sky</a:t>
            </a:r>
            <a:br>
              <a:rPr lang="en-US" sz="3200" dirty="0" smtClean="0"/>
            </a:br>
            <a:r>
              <a:rPr lang="en-US" sz="3200" dirty="0" smtClean="0"/>
              <a:t/>
            </a:r>
            <a:br>
              <a:rPr lang="en-US" sz="3200" dirty="0" smtClean="0"/>
            </a:br>
            <a:r>
              <a:rPr lang="en-US" sz="3200" dirty="0" smtClean="0"/>
              <a:t> </a:t>
            </a:r>
            <a:r>
              <a:rPr lang="en-US" sz="3200" b="1" dirty="0"/>
              <a:t>Target</a:t>
            </a:r>
            <a:r>
              <a:rPr lang="en-US" sz="3200" b="1" dirty="0" smtClean="0"/>
              <a:t>: </a:t>
            </a:r>
            <a:r>
              <a:rPr lang="en-US" sz="3200" dirty="0" smtClean="0"/>
              <a:t>spoon</a:t>
            </a:r>
            <a:r>
              <a:rPr lang="en-US" sz="3200" dirty="0"/>
              <a:t> feeding</a:t>
            </a:r>
            <a:br>
              <a:rPr lang="en-US" sz="3200" dirty="0"/>
            </a:br>
            <a:r>
              <a:rPr lang="en-US" sz="3200" b="1" dirty="0"/>
              <a:t>Error:</a:t>
            </a:r>
            <a:r>
              <a:rPr lang="en-US" sz="3200" dirty="0"/>
              <a:t> </a:t>
            </a:r>
            <a:r>
              <a:rPr lang="en-US" sz="3200" dirty="0" err="1"/>
              <a:t>foon</a:t>
            </a:r>
            <a:r>
              <a:rPr lang="en-US" sz="3200" dirty="0"/>
              <a:t> speeding</a:t>
            </a:r>
            <a:endParaRPr lang="ar-IQ" sz="3200" dirty="0">
              <a:latin typeface="Arial" pitchFamily="34" charset="0"/>
              <a:cs typeface="Arial" pitchFamily="34" charset="0"/>
            </a:endParaRPr>
          </a:p>
        </p:txBody>
      </p:sp>
    </p:spTree>
    <p:extLst>
      <p:ext uri="{BB962C8B-B14F-4D97-AF65-F5344CB8AC3E}">
        <p14:creationId xmlns:p14="http://schemas.microsoft.com/office/powerpoint/2010/main" val="13555742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640960" cy="6480720"/>
          </a:xfrm>
        </p:spPr>
        <p:txBody>
          <a:bodyPr/>
          <a:lstStyle/>
          <a:p>
            <a:pPr algn="l">
              <a:lnSpc>
                <a:spcPct val="150000"/>
              </a:lnSpc>
            </a:pPr>
            <a:r>
              <a:rPr lang="en-US" sz="3600" dirty="0" smtClean="0">
                <a:solidFill>
                  <a:schemeClr val="bg1"/>
                </a:solidFill>
              </a:rPr>
              <a:t>Examples</a:t>
            </a:r>
            <a:br>
              <a:rPr lang="en-US" sz="3600" dirty="0" smtClean="0">
                <a:solidFill>
                  <a:schemeClr val="bg1"/>
                </a:solidFill>
              </a:rPr>
            </a:br>
            <a:r>
              <a:rPr lang="en-US" sz="3600" dirty="0" smtClean="0">
                <a:solidFill>
                  <a:schemeClr val="bg1"/>
                </a:solidFill>
              </a:rPr>
              <a:t> </a:t>
            </a:r>
            <a:br>
              <a:rPr lang="en-US" sz="3600" dirty="0" smtClean="0">
                <a:solidFill>
                  <a:schemeClr val="bg1"/>
                </a:solidFill>
              </a:rPr>
            </a:br>
            <a:r>
              <a:rPr lang="en-US" sz="3600" dirty="0" smtClean="0">
                <a:solidFill>
                  <a:schemeClr val="tx1"/>
                </a:solidFill>
              </a:rPr>
              <a:t>- a cup of tea            a </a:t>
            </a:r>
            <a:r>
              <a:rPr lang="en-US" sz="3600" dirty="0" err="1" smtClean="0">
                <a:solidFill>
                  <a:schemeClr val="tx1"/>
                </a:solidFill>
              </a:rPr>
              <a:t>tup</a:t>
            </a:r>
            <a:r>
              <a:rPr lang="en-US" sz="3600" dirty="0" smtClean="0">
                <a:solidFill>
                  <a:schemeClr val="tx1"/>
                </a:solidFill>
              </a:rPr>
              <a:t> of tea</a:t>
            </a:r>
            <a:br>
              <a:rPr lang="en-US" sz="3600" dirty="0" smtClean="0">
                <a:solidFill>
                  <a:schemeClr val="tx1"/>
                </a:solidFill>
              </a:rPr>
            </a:br>
            <a:r>
              <a:rPr lang="en-US" sz="3600" dirty="0" smtClean="0">
                <a:solidFill>
                  <a:schemeClr val="tx1"/>
                </a:solidFill>
              </a:rPr>
              <a:t>- black boxes          black </a:t>
            </a:r>
            <a:r>
              <a:rPr lang="en-US" sz="3600" dirty="0" err="1" smtClean="0">
                <a:solidFill>
                  <a:schemeClr val="tx1"/>
                </a:solidFill>
              </a:rPr>
              <a:t>bloxes</a:t>
            </a:r>
            <a:r>
              <a:rPr lang="en-US" sz="3600" dirty="0" smtClean="0">
                <a:solidFill>
                  <a:schemeClr val="tx1"/>
                </a:solidFill>
              </a:rPr>
              <a:t/>
            </a:r>
            <a:br>
              <a:rPr lang="en-US" sz="3600" dirty="0" smtClean="0">
                <a:solidFill>
                  <a:schemeClr val="tx1"/>
                </a:solidFill>
              </a:rPr>
            </a:br>
            <a:r>
              <a:rPr lang="en-US" sz="3600" dirty="0" smtClean="0">
                <a:solidFill>
                  <a:schemeClr val="tx1"/>
                </a:solidFill>
              </a:rPr>
              <a:t>- feel better             </a:t>
            </a:r>
            <a:r>
              <a:rPr lang="en-US" sz="3600" dirty="0" err="1" smtClean="0">
                <a:solidFill>
                  <a:schemeClr val="tx1"/>
                </a:solidFill>
              </a:rPr>
              <a:t>beel</a:t>
            </a:r>
            <a:r>
              <a:rPr lang="en-US" sz="3600" dirty="0" smtClean="0">
                <a:solidFill>
                  <a:schemeClr val="tx1"/>
                </a:solidFill>
              </a:rPr>
              <a:t> fetter  </a:t>
            </a:r>
            <a:r>
              <a:rPr lang="en-US" sz="3600" dirty="0" smtClean="0">
                <a:solidFill>
                  <a:schemeClr val="bg1"/>
                </a:solidFill>
              </a:rPr>
              <a:t/>
            </a:r>
            <a:br>
              <a:rPr lang="en-US" sz="3600" dirty="0" smtClean="0">
                <a:solidFill>
                  <a:schemeClr val="bg1"/>
                </a:solidFill>
              </a:rPr>
            </a:br>
            <a:endParaRPr lang="ar-IQ" sz="3600" dirty="0">
              <a:solidFill>
                <a:schemeClr val="bg1"/>
              </a:solidFill>
            </a:endParaRPr>
          </a:p>
        </p:txBody>
      </p:sp>
      <p:cxnSp>
        <p:nvCxnSpPr>
          <p:cNvPr id="4" name="Straight Arrow Connector 3"/>
          <p:cNvCxnSpPr/>
          <p:nvPr/>
        </p:nvCxnSpPr>
        <p:spPr bwMode="auto">
          <a:xfrm>
            <a:off x="3169387" y="3212976"/>
            <a:ext cx="563669"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Arrow Connector 6"/>
          <p:cNvCxnSpPr/>
          <p:nvPr/>
        </p:nvCxnSpPr>
        <p:spPr bwMode="auto">
          <a:xfrm>
            <a:off x="3111330" y="3976283"/>
            <a:ext cx="576064"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Arrow Connector 9"/>
          <p:cNvCxnSpPr/>
          <p:nvPr/>
        </p:nvCxnSpPr>
        <p:spPr bwMode="auto">
          <a:xfrm>
            <a:off x="2875067" y="4797152"/>
            <a:ext cx="58864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9581921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496944" cy="6336704"/>
          </a:xfrm>
        </p:spPr>
        <p:txBody>
          <a:bodyPr/>
          <a:lstStyle/>
          <a:p>
            <a:pPr>
              <a:lnSpc>
                <a:spcPct val="150000"/>
              </a:lnSpc>
            </a:pPr>
            <a:r>
              <a:rPr lang="en-US" sz="3600" b="1" dirty="0" smtClean="0">
                <a:latin typeface="Arial" pitchFamily="34" charset="0"/>
                <a:cs typeface="Arial" pitchFamily="34" charset="0"/>
              </a:rPr>
              <a:t>Slips of the ear</a:t>
            </a:r>
            <a:br>
              <a:rPr lang="en-US" sz="3600" b="1" dirty="0" smtClean="0">
                <a:latin typeface="Arial" pitchFamily="34" charset="0"/>
                <a:cs typeface="Arial" pitchFamily="34" charset="0"/>
              </a:rPr>
            </a:br>
            <a:r>
              <a:rPr lang="en-US" sz="3600" b="1" dirty="0">
                <a:latin typeface="Arial" pitchFamily="34" charset="0"/>
                <a:cs typeface="Arial" pitchFamily="34" charset="0"/>
              </a:rPr>
              <a:t/>
            </a:r>
            <a:br>
              <a:rPr lang="en-US" sz="3600" b="1" dirty="0">
                <a:latin typeface="Arial" pitchFamily="34" charset="0"/>
                <a:cs typeface="Arial" pitchFamily="34" charset="0"/>
              </a:rPr>
            </a:br>
            <a:r>
              <a:rPr lang="en-US" sz="3600" dirty="0">
                <a:latin typeface="Arial" pitchFamily="34" charset="0"/>
                <a:cs typeface="Arial" pitchFamily="34" charset="0"/>
              </a:rPr>
              <a:t>An error of misperception </a:t>
            </a:r>
            <a:r>
              <a:rPr lang="en-US" sz="3600" dirty="0" smtClean="0">
                <a:latin typeface="Arial" pitchFamily="34" charset="0"/>
                <a:cs typeface="Arial" pitchFamily="34" charset="0"/>
              </a:rPr>
              <a:t>in listening</a:t>
            </a:r>
            <a:r>
              <a:rPr lang="en-US" sz="3600" dirty="0">
                <a:latin typeface="Arial" pitchFamily="34" charset="0"/>
                <a:cs typeface="Arial" pitchFamily="34" charset="0"/>
              </a:rPr>
              <a:t> </a:t>
            </a:r>
            <a:r>
              <a:rPr lang="en-US" sz="3600" dirty="0" smtClean="0">
                <a:latin typeface="Arial" pitchFamily="34" charset="0"/>
                <a:cs typeface="Arial" pitchFamily="34" charset="0"/>
              </a:rPr>
              <a:t>: </a:t>
            </a:r>
            <a:r>
              <a:rPr lang="en-US" sz="3600" dirty="0">
                <a:latin typeface="Arial" pitchFamily="34" charset="0"/>
                <a:cs typeface="Arial" pitchFamily="34" charset="0"/>
              </a:rPr>
              <a:t>mistaking a word or phrase for a similar-sounding word or phrase </a:t>
            </a:r>
            <a:r>
              <a:rPr lang="en-US" sz="3600" dirty="0" smtClean="0">
                <a:latin typeface="Arial" pitchFamily="34" charset="0"/>
                <a:cs typeface="Arial" pitchFamily="34" charset="0"/>
              </a:rPr>
              <a:t>in</a:t>
            </a:r>
            <a:r>
              <a:rPr lang="en-US" sz="3600" dirty="0">
                <a:latin typeface="Arial" pitchFamily="34" charset="0"/>
                <a:cs typeface="Arial" pitchFamily="34" charset="0"/>
              </a:rPr>
              <a:t> </a:t>
            </a:r>
            <a:r>
              <a:rPr lang="en-US" sz="3600" dirty="0" smtClean="0">
                <a:latin typeface="Arial" pitchFamily="34" charset="0"/>
                <a:cs typeface="Arial" pitchFamily="34" charset="0"/>
              </a:rPr>
              <a:t>speech</a:t>
            </a:r>
            <a:r>
              <a:rPr lang="en-US" sz="3600" dirty="0">
                <a:latin typeface="Arial" pitchFamily="34" charset="0"/>
                <a:cs typeface="Arial" pitchFamily="34" charset="0"/>
              </a:rPr>
              <a:t> </a:t>
            </a:r>
            <a:r>
              <a:rPr lang="en-US" sz="3600" dirty="0" smtClean="0">
                <a:latin typeface="Arial" pitchFamily="34" charset="0"/>
                <a:cs typeface="Arial" pitchFamily="34" charset="0"/>
              </a:rPr>
              <a:t>or</a:t>
            </a:r>
            <a:r>
              <a:rPr lang="en-US" sz="3600" dirty="0">
                <a:latin typeface="Arial" pitchFamily="34" charset="0"/>
                <a:cs typeface="Arial" pitchFamily="34" charset="0"/>
              </a:rPr>
              <a:t> </a:t>
            </a:r>
            <a:r>
              <a:rPr lang="en-US" sz="3600" dirty="0" smtClean="0">
                <a:latin typeface="Arial" pitchFamily="34" charset="0"/>
                <a:cs typeface="Arial" pitchFamily="34" charset="0"/>
              </a:rPr>
              <a:t>conversation.</a:t>
            </a:r>
            <a:endParaRPr lang="ar-IQ" sz="3600" b="1" dirty="0">
              <a:latin typeface="Arial" pitchFamily="34" charset="0"/>
              <a:cs typeface="Arial" pitchFamily="34" charset="0"/>
            </a:endParaRPr>
          </a:p>
        </p:txBody>
      </p:sp>
    </p:spTree>
    <p:extLst>
      <p:ext uri="{BB962C8B-B14F-4D97-AF65-F5344CB8AC3E}">
        <p14:creationId xmlns:p14="http://schemas.microsoft.com/office/powerpoint/2010/main" val="28430182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60648"/>
            <a:ext cx="8856984" cy="6408712"/>
          </a:xfrm>
        </p:spPr>
        <p:txBody>
          <a:bodyPr/>
          <a:lstStyle/>
          <a:p>
            <a:pPr algn="l">
              <a:lnSpc>
                <a:spcPct val="150000"/>
              </a:lnSpc>
            </a:pPr>
            <a:r>
              <a:rPr lang="en-US" sz="3200" dirty="0" smtClean="0"/>
              <a:t>Example :</a:t>
            </a:r>
            <a:br>
              <a:rPr lang="en-US" sz="3200" dirty="0" smtClean="0"/>
            </a:br>
            <a:r>
              <a:rPr lang="en-US" sz="3200" dirty="0" smtClean="0"/>
              <a:t>- “</a:t>
            </a:r>
            <a:r>
              <a:rPr lang="en-US" sz="3200" dirty="0"/>
              <a:t>Mine is a long and sad </a:t>
            </a:r>
            <a:r>
              <a:rPr lang="en-US" sz="3200" b="1" i="1" dirty="0" smtClean="0"/>
              <a:t>tale</a:t>
            </a:r>
            <a:r>
              <a:rPr lang="en-US" sz="3200" i="1" dirty="0" smtClean="0"/>
              <a:t> </a:t>
            </a:r>
            <a:r>
              <a:rPr lang="en-US" sz="3200" dirty="0" smtClean="0"/>
              <a:t>!” </a:t>
            </a:r>
            <a:r>
              <a:rPr lang="en-US" sz="3200" dirty="0"/>
              <a:t>said the Mouse, </a:t>
            </a:r>
            <a:r>
              <a:rPr lang="en-US" sz="3200" dirty="0" smtClean="0"/>
              <a:t>   </a:t>
            </a:r>
            <a:br>
              <a:rPr lang="en-US" sz="3200" dirty="0" smtClean="0"/>
            </a:br>
            <a:r>
              <a:rPr lang="en-US" sz="3200" dirty="0"/>
              <a:t> </a:t>
            </a:r>
            <a:r>
              <a:rPr lang="en-US" sz="3200" dirty="0" smtClean="0"/>
              <a:t>  turning </a:t>
            </a:r>
            <a:r>
              <a:rPr lang="en-US" sz="3200" dirty="0"/>
              <a:t>to Alice, and sighing</a:t>
            </a:r>
            <a:r>
              <a:rPr lang="en-US" sz="3200" dirty="0" smtClean="0"/>
              <a:t>.  </a:t>
            </a:r>
            <a:r>
              <a:rPr lang="en-US" sz="3200" dirty="0"/>
              <a:t/>
            </a:r>
            <a:br>
              <a:rPr lang="en-US" sz="3200" dirty="0"/>
            </a:br>
            <a:r>
              <a:rPr lang="en-US" sz="3200" dirty="0"/>
              <a:t/>
            </a:r>
            <a:br>
              <a:rPr lang="en-US" sz="3200" dirty="0"/>
            </a:br>
            <a:r>
              <a:rPr lang="en-US" sz="3200" dirty="0" smtClean="0"/>
              <a:t>- “</a:t>
            </a:r>
            <a:r>
              <a:rPr lang="en-US" sz="3200" dirty="0"/>
              <a:t>It is a long </a:t>
            </a:r>
            <a:r>
              <a:rPr lang="en-US" sz="3200" b="1" i="1" dirty="0" smtClean="0"/>
              <a:t>tail </a:t>
            </a:r>
            <a:r>
              <a:rPr lang="en-US" sz="3200" b="1" dirty="0"/>
              <a:t> </a:t>
            </a:r>
            <a:r>
              <a:rPr lang="en-US" sz="3200" dirty="0" smtClean="0"/>
              <a:t>, </a:t>
            </a:r>
            <a:r>
              <a:rPr lang="en-US" sz="3200" dirty="0"/>
              <a:t>certainly,”' said Alice, looking </a:t>
            </a:r>
            <a:r>
              <a:rPr lang="en-US" sz="3200" dirty="0" smtClean="0"/>
              <a:t>   </a:t>
            </a:r>
            <a:br>
              <a:rPr lang="en-US" sz="3200" dirty="0" smtClean="0"/>
            </a:br>
            <a:r>
              <a:rPr lang="en-US" sz="3200" dirty="0"/>
              <a:t> </a:t>
            </a:r>
            <a:r>
              <a:rPr lang="en-US" sz="3200" dirty="0" smtClean="0"/>
              <a:t>  down </a:t>
            </a:r>
            <a:r>
              <a:rPr lang="en-US" sz="3200" dirty="0"/>
              <a:t>with wonder at the Mouse's </a:t>
            </a:r>
            <a:r>
              <a:rPr lang="en-US" sz="3200" b="1" dirty="0"/>
              <a:t>tail</a:t>
            </a:r>
            <a:r>
              <a:rPr lang="en-US" sz="3200" dirty="0"/>
              <a:t>; “but why </a:t>
            </a:r>
            <a:r>
              <a:rPr lang="en-US" sz="3200" dirty="0" smtClean="0"/>
              <a:t>  </a:t>
            </a:r>
            <a:br>
              <a:rPr lang="en-US" sz="3200" dirty="0" smtClean="0"/>
            </a:br>
            <a:r>
              <a:rPr lang="en-US" sz="3200" dirty="0"/>
              <a:t> </a:t>
            </a:r>
            <a:r>
              <a:rPr lang="en-US" sz="3200" dirty="0" smtClean="0"/>
              <a:t>  do you </a:t>
            </a:r>
            <a:r>
              <a:rPr lang="en-US" sz="3200" dirty="0"/>
              <a:t>call it sad</a:t>
            </a:r>
            <a:r>
              <a:rPr lang="en-US" sz="3200" dirty="0" smtClean="0"/>
              <a:t>?”  </a:t>
            </a:r>
            <a:endParaRPr lang="ar-IQ" sz="3200" dirty="0"/>
          </a:p>
        </p:txBody>
      </p:sp>
    </p:spTree>
    <p:extLst>
      <p:ext uri="{BB962C8B-B14F-4D97-AF65-F5344CB8AC3E}">
        <p14:creationId xmlns:p14="http://schemas.microsoft.com/office/powerpoint/2010/main" val="6781474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8640960" cy="2160240"/>
          </a:xfrm>
        </p:spPr>
        <p:txBody>
          <a:bodyPr/>
          <a:lstStyle/>
          <a:p>
            <a:pPr algn="l"/>
            <a:r>
              <a:rPr lang="en-US" dirty="0" smtClean="0">
                <a:solidFill>
                  <a:schemeClr val="bg1"/>
                </a:solidFill>
              </a:rPr>
              <a:t>Example :</a:t>
            </a:r>
            <a:r>
              <a:rPr lang="en-US" dirty="0" smtClean="0"/>
              <a:t/>
            </a:r>
            <a:br>
              <a:rPr lang="en-US" dirty="0" smtClean="0"/>
            </a:br>
            <a:r>
              <a:rPr lang="en-US" dirty="0" smtClean="0"/>
              <a:t>- Great ape </a:t>
            </a:r>
            <a:br>
              <a:rPr lang="en-US" dirty="0" smtClean="0"/>
            </a:br>
            <a:r>
              <a:rPr lang="en-US" dirty="0" smtClean="0"/>
              <a:t>- Gray tape </a:t>
            </a:r>
            <a:endParaRPr lang="ar-IQ"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67744" y="2780928"/>
            <a:ext cx="5400600" cy="3816424"/>
          </a:xfrm>
          <a:prstGeom prst="rect">
            <a:avLst/>
          </a:prstGeom>
        </p:spPr>
      </p:pic>
    </p:spTree>
    <p:extLst>
      <p:ext uri="{BB962C8B-B14F-4D97-AF65-F5344CB8AC3E}">
        <p14:creationId xmlns:p14="http://schemas.microsoft.com/office/powerpoint/2010/main" val="35599437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04664"/>
            <a:ext cx="8640960" cy="6120680"/>
          </a:xfrm>
        </p:spPr>
        <p:txBody>
          <a:bodyPr/>
          <a:lstStyle/>
          <a:p>
            <a:pPr>
              <a:lnSpc>
                <a:spcPct val="150000"/>
              </a:lnSpc>
            </a:pPr>
            <a:r>
              <a:rPr lang="en-US" sz="3600" b="1" dirty="0" smtClean="0">
                <a:latin typeface="Arial" pitchFamily="34" charset="0"/>
                <a:cs typeface="Arial" pitchFamily="34" charset="0"/>
              </a:rPr>
              <a:t>Aphasia</a:t>
            </a:r>
            <a:br>
              <a:rPr lang="en-US" sz="3600" b="1" dirty="0" smtClean="0">
                <a:latin typeface="Arial" pitchFamily="34" charset="0"/>
                <a:cs typeface="Arial" pitchFamily="34" charset="0"/>
              </a:rPr>
            </a:br>
            <a:r>
              <a:rPr lang="en-US" sz="3600" dirty="0" smtClean="0">
                <a:latin typeface="Arial" pitchFamily="34" charset="0"/>
                <a:cs typeface="Arial" pitchFamily="34" charset="0"/>
              </a:rPr>
              <a:t/>
            </a:r>
            <a:br>
              <a:rPr lang="en-US" sz="3600" dirty="0" smtClean="0">
                <a:latin typeface="Arial" pitchFamily="34" charset="0"/>
                <a:cs typeface="Arial" pitchFamily="34" charset="0"/>
              </a:rPr>
            </a:br>
            <a:r>
              <a:rPr lang="en-US" sz="3600" dirty="0" smtClean="0">
                <a:latin typeface="Arial" pitchFamily="34" charset="0"/>
                <a:cs typeface="Arial" pitchFamily="34" charset="0"/>
              </a:rPr>
              <a:t>It is an impairment of language function due to localized brain damage that leads to difficulty in understanding and / or producing linguistic forms.</a:t>
            </a:r>
            <a:endParaRPr lang="ar-IQ" sz="3600" dirty="0">
              <a:latin typeface="Arial" pitchFamily="34" charset="0"/>
              <a:cs typeface="Arial" pitchFamily="34" charset="0"/>
            </a:endParaRPr>
          </a:p>
        </p:txBody>
      </p:sp>
    </p:spTree>
    <p:extLst>
      <p:ext uri="{BB962C8B-B14F-4D97-AF65-F5344CB8AC3E}">
        <p14:creationId xmlns:p14="http://schemas.microsoft.com/office/powerpoint/2010/main" val="37955231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2132856"/>
            <a:ext cx="5616624" cy="3528392"/>
          </a:xfrm>
        </p:spPr>
        <p:txBody>
          <a:bodyPr/>
          <a:lstStyle/>
          <a:p>
            <a:endParaRPr lang="ar-IQ"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404664"/>
            <a:ext cx="8424936" cy="5976664"/>
          </a:xfrm>
          <a:prstGeom prst="rect">
            <a:avLst/>
          </a:prstGeom>
        </p:spPr>
      </p:pic>
    </p:spTree>
    <p:extLst>
      <p:ext uri="{BB962C8B-B14F-4D97-AF65-F5344CB8AC3E}">
        <p14:creationId xmlns:p14="http://schemas.microsoft.com/office/powerpoint/2010/main" val="702375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764704"/>
            <a:ext cx="5112568" cy="4392488"/>
          </a:xfrm>
        </p:spPr>
        <p:txBody>
          <a:bodyPr/>
          <a:lstStyle/>
          <a:p>
            <a:endParaRPr lang="ar-IQ"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7664" y="548680"/>
            <a:ext cx="6336704" cy="5616624"/>
          </a:xfrm>
          <a:prstGeom prst="rect">
            <a:avLst/>
          </a:prstGeom>
        </p:spPr>
      </p:pic>
    </p:spTree>
    <p:extLst>
      <p:ext uri="{BB962C8B-B14F-4D97-AF65-F5344CB8AC3E}">
        <p14:creationId xmlns:p14="http://schemas.microsoft.com/office/powerpoint/2010/main" val="15686480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0648"/>
            <a:ext cx="8568952" cy="6408712"/>
          </a:xfrm>
        </p:spPr>
        <p:txBody>
          <a:bodyPr/>
          <a:lstStyle/>
          <a:p>
            <a:pPr>
              <a:lnSpc>
                <a:spcPct val="150000"/>
              </a:lnSpc>
            </a:pPr>
            <a:r>
              <a:rPr lang="en-US" sz="3600" dirty="0" smtClean="0">
                <a:latin typeface="Arial" pitchFamily="34" charset="0"/>
                <a:cs typeface="Arial" pitchFamily="34" charset="0"/>
              </a:rPr>
              <a:t>The most common cause of aphasia is a stroke ( when a blood vessel in the brain is blocked or bursts )</a:t>
            </a:r>
            <a:br>
              <a:rPr lang="en-US" sz="3600" dirty="0" smtClean="0">
                <a:latin typeface="Arial" pitchFamily="34" charset="0"/>
                <a:cs typeface="Arial" pitchFamily="34" charset="0"/>
              </a:rPr>
            </a:br>
            <a:r>
              <a:rPr lang="en-US" sz="3600" dirty="0" smtClean="0">
                <a:latin typeface="Arial" pitchFamily="34" charset="0"/>
                <a:cs typeface="Arial" pitchFamily="34" charset="0"/>
              </a:rPr>
              <a:t>Someone who is aphasic has difficulties in understanding which leads to difficulties in production.  </a:t>
            </a:r>
            <a:endParaRPr lang="ar-IQ" sz="3600" dirty="0">
              <a:latin typeface="Arial" pitchFamily="34" charset="0"/>
              <a:cs typeface="Arial" pitchFamily="34" charset="0"/>
            </a:endParaRPr>
          </a:p>
        </p:txBody>
      </p:sp>
    </p:spTree>
    <p:extLst>
      <p:ext uri="{BB962C8B-B14F-4D97-AF65-F5344CB8AC3E}">
        <p14:creationId xmlns:p14="http://schemas.microsoft.com/office/powerpoint/2010/main" val="11568084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8640"/>
            <a:ext cx="8712968" cy="6669360"/>
          </a:xfrm>
        </p:spPr>
        <p:txBody>
          <a:bodyPr/>
          <a:lstStyle/>
          <a:p>
            <a:pPr>
              <a:lnSpc>
                <a:spcPct val="150000"/>
              </a:lnSpc>
            </a:pPr>
            <a:r>
              <a:rPr lang="en-US" sz="3600" b="1" dirty="0" err="1" smtClean="0">
                <a:latin typeface="Arial" pitchFamily="34" charset="0"/>
                <a:cs typeface="Arial" pitchFamily="34" charset="0"/>
              </a:rPr>
              <a:t>Broca’s</a:t>
            </a:r>
            <a:r>
              <a:rPr lang="en-US" sz="3600" b="1" dirty="0" smtClean="0">
                <a:latin typeface="Arial" pitchFamily="34" charset="0"/>
                <a:cs typeface="Arial" pitchFamily="34" charset="0"/>
              </a:rPr>
              <a:t> Aphasia</a:t>
            </a:r>
            <a:br>
              <a:rPr lang="en-US" sz="3600" b="1" dirty="0" smtClean="0">
                <a:latin typeface="Arial" pitchFamily="34" charset="0"/>
                <a:cs typeface="Arial" pitchFamily="34" charset="0"/>
              </a:rPr>
            </a:br>
            <a:r>
              <a:rPr lang="en-US" sz="3600" dirty="0" smtClean="0">
                <a:latin typeface="Arial" pitchFamily="34" charset="0"/>
                <a:cs typeface="Arial" pitchFamily="34" charset="0"/>
              </a:rPr>
              <a:t>It is also called “motor aphasia”. It is characterized by a reduced amount of speech, distorted articulation and slow , often effortful speech. Speech of this type is called “</a:t>
            </a:r>
            <a:r>
              <a:rPr lang="en-US" sz="3600" dirty="0" err="1" smtClean="0">
                <a:latin typeface="Arial" pitchFamily="34" charset="0"/>
                <a:cs typeface="Arial" pitchFamily="34" charset="0"/>
              </a:rPr>
              <a:t>agrammatical</a:t>
            </a:r>
            <a:r>
              <a:rPr lang="en-US" sz="3600" dirty="0" smtClean="0">
                <a:latin typeface="Arial" pitchFamily="34" charset="0"/>
                <a:cs typeface="Arial" pitchFamily="34" charset="0"/>
              </a:rPr>
              <a:t>” </a:t>
            </a:r>
            <a:r>
              <a:rPr lang="en-US" sz="3600" dirty="0" smtClean="0">
                <a:latin typeface="Arial" pitchFamily="34" charset="0"/>
                <a:cs typeface="Arial" pitchFamily="34" charset="0"/>
              </a:rPr>
              <a:t>( the grammatical markers are missing ).</a:t>
            </a:r>
            <a:br>
              <a:rPr lang="en-US" sz="3600" dirty="0" smtClean="0">
                <a:latin typeface="Arial" pitchFamily="34" charset="0"/>
                <a:cs typeface="Arial" pitchFamily="34" charset="0"/>
              </a:rPr>
            </a:br>
            <a:endParaRPr lang="ar-IQ" sz="3600" dirty="0">
              <a:latin typeface="Arial" pitchFamily="34" charset="0"/>
              <a:cs typeface="Arial" pitchFamily="34" charset="0"/>
            </a:endParaRPr>
          </a:p>
        </p:txBody>
      </p:sp>
    </p:spTree>
    <p:extLst>
      <p:ext uri="{BB962C8B-B14F-4D97-AF65-F5344CB8AC3E}">
        <p14:creationId xmlns:p14="http://schemas.microsoft.com/office/powerpoint/2010/main" val="23298322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8640960" cy="5112568"/>
          </a:xfrm>
        </p:spPr>
        <p:txBody>
          <a:bodyPr/>
          <a:lstStyle/>
          <a:p>
            <a:pPr algn="l"/>
            <a:r>
              <a:rPr lang="en-US" sz="3600" dirty="0" smtClean="0">
                <a:latin typeface="Arial" pitchFamily="34" charset="0"/>
                <a:cs typeface="Arial" pitchFamily="34" charset="0"/>
              </a:rPr>
              <a:t>Example :</a:t>
            </a:r>
            <a:br>
              <a:rPr lang="en-US" sz="3600" dirty="0" smtClean="0">
                <a:latin typeface="Arial" pitchFamily="34" charset="0"/>
                <a:cs typeface="Arial" pitchFamily="34" charset="0"/>
              </a:rPr>
            </a:br>
            <a:r>
              <a:rPr lang="en-US" sz="3600" dirty="0" smtClean="0">
                <a:latin typeface="Arial" pitchFamily="34" charset="0"/>
                <a:cs typeface="Arial" pitchFamily="34" charset="0"/>
              </a:rPr>
              <a:t/>
            </a:r>
            <a:br>
              <a:rPr lang="en-US" sz="3600" dirty="0" smtClean="0">
                <a:latin typeface="Arial" pitchFamily="34" charset="0"/>
                <a:cs typeface="Arial" pitchFamily="34" charset="0"/>
              </a:rPr>
            </a:br>
            <a:r>
              <a:rPr lang="en-US" sz="3600" dirty="0" smtClean="0">
                <a:latin typeface="Arial" pitchFamily="34" charset="0"/>
                <a:cs typeface="Arial" pitchFamily="34" charset="0"/>
              </a:rPr>
              <a:t>I eggs and eat and drink coffee breakfast.</a:t>
            </a:r>
            <a:endParaRPr lang="ar-IQ" sz="3600" dirty="0">
              <a:latin typeface="Arial" pitchFamily="34" charset="0"/>
              <a:cs typeface="Arial" pitchFamily="34" charset="0"/>
            </a:endParaRPr>
          </a:p>
        </p:txBody>
      </p:sp>
    </p:spTree>
    <p:extLst>
      <p:ext uri="{BB962C8B-B14F-4D97-AF65-F5344CB8AC3E}">
        <p14:creationId xmlns:p14="http://schemas.microsoft.com/office/powerpoint/2010/main" val="1480407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352928" cy="5472608"/>
          </a:xfrm>
        </p:spPr>
        <p:txBody>
          <a:bodyPr/>
          <a:lstStyle/>
          <a:p>
            <a:pPr>
              <a:lnSpc>
                <a:spcPct val="150000"/>
              </a:lnSpc>
            </a:pPr>
            <a:r>
              <a:rPr lang="en-US" sz="3200" dirty="0" smtClean="0">
                <a:latin typeface="Arial" pitchFamily="34" charset="0"/>
                <a:cs typeface="Arial" pitchFamily="34" charset="0"/>
              </a:rPr>
              <a:t>In </a:t>
            </a:r>
            <a:r>
              <a:rPr lang="en-US" sz="3200" dirty="0" err="1" smtClean="0">
                <a:latin typeface="Arial" pitchFamily="34" charset="0"/>
                <a:cs typeface="Arial" pitchFamily="34" charset="0"/>
              </a:rPr>
              <a:t>Broca’s</a:t>
            </a:r>
            <a:r>
              <a:rPr lang="en-US" sz="3200" dirty="0" smtClean="0">
                <a:latin typeface="Arial" pitchFamily="34" charset="0"/>
                <a:cs typeface="Arial" pitchFamily="34" charset="0"/>
              </a:rPr>
              <a:t> aphasia, comprehension is much better than production . This type of disorder can be quite severe and result in speech with lots of hesitation and really long pauses.</a:t>
            </a:r>
            <a:endParaRPr lang="ar-IQ" sz="3200" dirty="0">
              <a:latin typeface="Arial" pitchFamily="34" charset="0"/>
              <a:cs typeface="Arial" pitchFamily="34" charset="0"/>
            </a:endParaRPr>
          </a:p>
        </p:txBody>
      </p:sp>
    </p:spTree>
    <p:extLst>
      <p:ext uri="{BB962C8B-B14F-4D97-AF65-F5344CB8AC3E}">
        <p14:creationId xmlns:p14="http://schemas.microsoft.com/office/powerpoint/2010/main" val="34727584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856984" cy="6624736"/>
          </a:xfrm>
        </p:spPr>
        <p:txBody>
          <a:bodyPr/>
          <a:lstStyle/>
          <a:p>
            <a:pPr algn="l"/>
            <a:r>
              <a:rPr lang="en-US" sz="3200" dirty="0" smtClean="0">
                <a:solidFill>
                  <a:schemeClr val="bg1"/>
                </a:solidFill>
                <a:latin typeface="Arial" pitchFamily="34" charset="0"/>
                <a:cs typeface="Arial" pitchFamily="34" charset="0"/>
              </a:rPr>
              <a:t>People with </a:t>
            </a:r>
            <a:r>
              <a:rPr lang="en-US" sz="3200" dirty="0" err="1" smtClean="0">
                <a:solidFill>
                  <a:schemeClr val="bg1"/>
                </a:solidFill>
                <a:latin typeface="Arial" pitchFamily="34" charset="0"/>
                <a:cs typeface="Arial" pitchFamily="34" charset="0"/>
              </a:rPr>
              <a:t>Broca’s</a:t>
            </a:r>
            <a:r>
              <a:rPr lang="en-US" sz="3200" dirty="0" smtClean="0">
                <a:solidFill>
                  <a:schemeClr val="bg1"/>
                </a:solidFill>
                <a:latin typeface="Arial" pitchFamily="34" charset="0"/>
                <a:cs typeface="Arial" pitchFamily="34" charset="0"/>
              </a:rPr>
              <a:t> aphasia :</a:t>
            </a:r>
            <a:br>
              <a:rPr lang="en-US" sz="3200" dirty="0" smtClean="0">
                <a:solidFill>
                  <a:schemeClr val="bg1"/>
                </a:solidFill>
                <a:latin typeface="Arial" pitchFamily="34" charset="0"/>
                <a:cs typeface="Arial" pitchFamily="34" charset="0"/>
              </a:rPr>
            </a:br>
            <a:r>
              <a:rPr lang="en-US" sz="3200" dirty="0" smtClean="0">
                <a:latin typeface="Arial" pitchFamily="34" charset="0"/>
                <a:cs typeface="Arial" pitchFamily="34" charset="0"/>
              </a:rPr>
              <a:t/>
            </a:r>
            <a:br>
              <a:rPr lang="en-US" sz="3200" dirty="0" smtClean="0">
                <a:latin typeface="Arial" pitchFamily="34" charset="0"/>
                <a:cs typeface="Arial" pitchFamily="34" charset="0"/>
              </a:rPr>
            </a:br>
            <a:r>
              <a:rPr lang="en-US" sz="3200" dirty="0" smtClean="0">
                <a:latin typeface="Arial" pitchFamily="34" charset="0"/>
                <a:cs typeface="Arial" pitchFamily="34" charset="0"/>
              </a:rPr>
              <a:t>- Can </a:t>
            </a:r>
            <a:r>
              <a:rPr lang="en-US" sz="3200" dirty="0">
                <a:latin typeface="Arial" pitchFamily="34" charset="0"/>
                <a:cs typeface="Arial" pitchFamily="34" charset="0"/>
              </a:rPr>
              <a:t>have great difficulty forming complete </a:t>
            </a:r>
            <a:r>
              <a:rPr lang="en-US" sz="3200" dirty="0" smtClean="0">
                <a:latin typeface="Arial" pitchFamily="34" charset="0"/>
                <a:cs typeface="Arial" pitchFamily="34" charset="0"/>
              </a:rPr>
              <a:t>   sentences</a:t>
            </a:r>
            <a:r>
              <a:rPr lang="en-US" sz="3200" dirty="0">
                <a:latin typeface="Arial" pitchFamily="34" charset="0"/>
                <a:cs typeface="Arial" pitchFamily="34" charset="0"/>
              </a:rPr>
              <a:t>.</a:t>
            </a:r>
            <a:br>
              <a:rPr lang="en-US" sz="3200" dirty="0">
                <a:latin typeface="Arial" pitchFamily="34" charset="0"/>
                <a:cs typeface="Arial" pitchFamily="34" charset="0"/>
              </a:rPr>
            </a:br>
            <a:r>
              <a:rPr lang="en-US" sz="3200" dirty="0" smtClean="0">
                <a:latin typeface="Arial" pitchFamily="34" charset="0"/>
                <a:cs typeface="Arial" pitchFamily="34" charset="0"/>
              </a:rPr>
              <a:t>- May </a:t>
            </a:r>
            <a:r>
              <a:rPr lang="en-US" sz="3200" dirty="0">
                <a:latin typeface="Arial" pitchFamily="34" charset="0"/>
                <a:cs typeface="Arial" pitchFamily="34" charset="0"/>
              </a:rPr>
              <a:t>get out some basic words to get their </a:t>
            </a:r>
            <a:r>
              <a:rPr lang="en-US" sz="3200" dirty="0" smtClean="0">
                <a:latin typeface="Arial" pitchFamily="34" charset="0"/>
                <a:cs typeface="Arial" pitchFamily="34" charset="0"/>
              </a:rPr>
              <a:t>    message </a:t>
            </a:r>
            <a:r>
              <a:rPr lang="en-US" sz="3200" dirty="0">
                <a:latin typeface="Arial" pitchFamily="34" charset="0"/>
                <a:cs typeface="Arial" pitchFamily="34" charset="0"/>
              </a:rPr>
              <a:t>across, but leave out words like </a:t>
            </a:r>
            <a:r>
              <a:rPr lang="en-US" sz="3200" dirty="0" smtClean="0">
                <a:latin typeface="Arial" pitchFamily="34" charset="0"/>
                <a:cs typeface="Arial" pitchFamily="34" charset="0"/>
              </a:rPr>
              <a:t>  </a:t>
            </a:r>
            <a:br>
              <a:rPr lang="en-US" sz="3200" dirty="0" smtClean="0">
                <a:latin typeface="Arial" pitchFamily="34" charset="0"/>
                <a:cs typeface="Arial" pitchFamily="34" charset="0"/>
              </a:rPr>
            </a:br>
            <a:r>
              <a:rPr lang="en-US" sz="3200" dirty="0">
                <a:latin typeface="Arial" pitchFamily="34" charset="0"/>
                <a:cs typeface="Arial" pitchFamily="34" charset="0"/>
              </a:rPr>
              <a:t> </a:t>
            </a:r>
            <a:r>
              <a:rPr lang="en-US" sz="3200" dirty="0" smtClean="0">
                <a:latin typeface="Arial" pitchFamily="34" charset="0"/>
                <a:cs typeface="Arial" pitchFamily="34" charset="0"/>
              </a:rPr>
              <a:t> “</a:t>
            </a:r>
            <a:r>
              <a:rPr lang="en-US" sz="3200" dirty="0">
                <a:latin typeface="Arial" pitchFamily="34" charset="0"/>
                <a:cs typeface="Arial" pitchFamily="34" charset="0"/>
              </a:rPr>
              <a:t>is” or “the.”</a:t>
            </a:r>
            <a:br>
              <a:rPr lang="en-US" sz="3200" dirty="0">
                <a:latin typeface="Arial" pitchFamily="34" charset="0"/>
                <a:cs typeface="Arial" pitchFamily="34" charset="0"/>
              </a:rPr>
            </a:br>
            <a:r>
              <a:rPr lang="en-US" sz="3200" dirty="0" smtClean="0">
                <a:latin typeface="Arial" pitchFamily="34" charset="0"/>
                <a:cs typeface="Arial" pitchFamily="34" charset="0"/>
              </a:rPr>
              <a:t>- Often </a:t>
            </a:r>
            <a:r>
              <a:rPr lang="en-US" sz="3200" dirty="0">
                <a:latin typeface="Arial" pitchFamily="34" charset="0"/>
                <a:cs typeface="Arial" pitchFamily="34" charset="0"/>
              </a:rPr>
              <a:t>say something that doesn’t resemble </a:t>
            </a:r>
            <a:r>
              <a:rPr lang="en-US" sz="3200" dirty="0" smtClean="0">
                <a:latin typeface="Arial" pitchFamily="34" charset="0"/>
                <a:cs typeface="Arial" pitchFamily="34" charset="0"/>
              </a:rPr>
              <a:t>  a </a:t>
            </a:r>
            <a:r>
              <a:rPr lang="en-US" sz="3200" dirty="0">
                <a:latin typeface="Arial" pitchFamily="34" charset="0"/>
                <a:cs typeface="Arial" pitchFamily="34" charset="0"/>
              </a:rPr>
              <a:t>sentence.</a:t>
            </a:r>
            <a:br>
              <a:rPr lang="en-US" sz="3200" dirty="0">
                <a:latin typeface="Arial" pitchFamily="34" charset="0"/>
                <a:cs typeface="Arial" pitchFamily="34" charset="0"/>
              </a:rPr>
            </a:br>
            <a:r>
              <a:rPr lang="en-US" sz="3200" dirty="0" smtClean="0">
                <a:latin typeface="Arial" pitchFamily="34" charset="0"/>
                <a:cs typeface="Arial" pitchFamily="34" charset="0"/>
              </a:rPr>
              <a:t>- Can </a:t>
            </a:r>
            <a:r>
              <a:rPr lang="en-US" sz="3200" dirty="0">
                <a:latin typeface="Arial" pitchFamily="34" charset="0"/>
                <a:cs typeface="Arial" pitchFamily="34" charset="0"/>
              </a:rPr>
              <a:t>have trouble understanding sentences.</a:t>
            </a:r>
            <a:br>
              <a:rPr lang="en-US" sz="3200" dirty="0">
                <a:latin typeface="Arial" pitchFamily="34" charset="0"/>
                <a:cs typeface="Arial" pitchFamily="34" charset="0"/>
              </a:rPr>
            </a:br>
            <a:r>
              <a:rPr lang="en-US" sz="3200" dirty="0" smtClean="0">
                <a:latin typeface="Arial" pitchFamily="34" charset="0"/>
                <a:cs typeface="Arial" pitchFamily="34" charset="0"/>
              </a:rPr>
              <a:t>- Can </a:t>
            </a:r>
            <a:r>
              <a:rPr lang="en-US" sz="3200" dirty="0">
                <a:latin typeface="Arial" pitchFamily="34" charset="0"/>
                <a:cs typeface="Arial" pitchFamily="34" charset="0"/>
              </a:rPr>
              <a:t>make mistakes in following directions </a:t>
            </a:r>
            <a:r>
              <a:rPr lang="en-US" sz="3200" dirty="0" smtClean="0">
                <a:latin typeface="Arial" pitchFamily="34" charset="0"/>
                <a:cs typeface="Arial" pitchFamily="34" charset="0"/>
              </a:rPr>
              <a:t>   like </a:t>
            </a:r>
            <a:r>
              <a:rPr lang="en-US" sz="3200" dirty="0">
                <a:latin typeface="Arial" pitchFamily="34" charset="0"/>
                <a:cs typeface="Arial" pitchFamily="34" charset="0"/>
              </a:rPr>
              <a:t>“left, right, under, and after.”</a:t>
            </a:r>
            <a:br>
              <a:rPr lang="en-US" sz="3200" dirty="0">
                <a:latin typeface="Arial" pitchFamily="34" charset="0"/>
                <a:cs typeface="Arial" pitchFamily="34" charset="0"/>
              </a:rPr>
            </a:br>
            <a:endParaRPr lang="ar-IQ" sz="3200" dirty="0">
              <a:latin typeface="Arial" pitchFamily="34" charset="0"/>
              <a:cs typeface="Arial" pitchFamily="34" charset="0"/>
            </a:endParaRPr>
          </a:p>
        </p:txBody>
      </p:sp>
    </p:spTree>
    <p:extLst>
      <p:ext uri="{BB962C8B-B14F-4D97-AF65-F5344CB8AC3E}">
        <p14:creationId xmlns:p14="http://schemas.microsoft.com/office/powerpoint/2010/main" val="18861603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60648"/>
            <a:ext cx="8784976" cy="6408712"/>
          </a:xfrm>
        </p:spPr>
        <p:txBody>
          <a:bodyPr/>
          <a:lstStyle/>
          <a:p>
            <a:pPr>
              <a:lnSpc>
                <a:spcPct val="150000"/>
              </a:lnSpc>
            </a:pPr>
            <a:r>
              <a:rPr lang="en-US" sz="3200" b="1" dirty="0" err="1" smtClean="0">
                <a:latin typeface="Arial" pitchFamily="34" charset="0"/>
                <a:cs typeface="Arial" pitchFamily="34" charset="0"/>
              </a:rPr>
              <a:t>Wernick’s</a:t>
            </a:r>
            <a:r>
              <a:rPr lang="en-US" sz="3200" b="1" dirty="0" smtClean="0">
                <a:latin typeface="Arial" pitchFamily="34" charset="0"/>
                <a:cs typeface="Arial" pitchFamily="34" charset="0"/>
              </a:rPr>
              <a:t> Aphasia</a:t>
            </a:r>
            <a:r>
              <a:rPr lang="en-US" sz="3200" dirty="0" smtClean="0">
                <a:latin typeface="Arial" pitchFamily="34" charset="0"/>
                <a:cs typeface="Arial" pitchFamily="34" charset="0"/>
              </a:rPr>
              <a:t/>
            </a:r>
            <a:br>
              <a:rPr lang="en-US" sz="3200" dirty="0" smtClean="0">
                <a:latin typeface="Arial" pitchFamily="34" charset="0"/>
                <a:cs typeface="Arial" pitchFamily="34" charset="0"/>
              </a:rPr>
            </a:br>
            <a:r>
              <a:rPr lang="en-US" sz="3200" dirty="0" smtClean="0">
                <a:latin typeface="Arial" pitchFamily="34" charset="0"/>
                <a:cs typeface="Arial" pitchFamily="34" charset="0"/>
              </a:rPr>
              <a:t>It is also called “ sensory aphasia”. It is the type of language disorder that results in difficulties in auditory comprehension .</a:t>
            </a:r>
            <a:br>
              <a:rPr lang="en-US" sz="3200" dirty="0" smtClean="0">
                <a:latin typeface="Arial" pitchFamily="34" charset="0"/>
                <a:cs typeface="Arial" pitchFamily="34" charset="0"/>
              </a:rPr>
            </a:br>
            <a:r>
              <a:rPr lang="en-US" sz="3200" dirty="0" smtClean="0">
                <a:latin typeface="Arial" pitchFamily="34" charset="0"/>
                <a:cs typeface="Arial" pitchFamily="34" charset="0"/>
              </a:rPr>
              <a:t>Someone suffering from this type can actually produce very fluent speech which is difficult to make sense.</a:t>
            </a:r>
            <a:endParaRPr lang="ar-IQ" sz="3200" dirty="0">
              <a:latin typeface="Arial" pitchFamily="34" charset="0"/>
              <a:cs typeface="Arial" pitchFamily="34" charset="0"/>
            </a:endParaRPr>
          </a:p>
        </p:txBody>
      </p:sp>
    </p:spTree>
    <p:extLst>
      <p:ext uri="{BB962C8B-B14F-4D97-AF65-F5344CB8AC3E}">
        <p14:creationId xmlns:p14="http://schemas.microsoft.com/office/powerpoint/2010/main" val="42171173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04664"/>
            <a:ext cx="8496944" cy="6120680"/>
          </a:xfrm>
        </p:spPr>
        <p:txBody>
          <a:bodyPr/>
          <a:lstStyle/>
          <a:p>
            <a:pPr>
              <a:lnSpc>
                <a:spcPct val="150000"/>
              </a:lnSpc>
            </a:pPr>
            <a:r>
              <a:rPr lang="en-US" sz="3200" dirty="0" smtClean="0">
                <a:latin typeface="Arial" pitchFamily="34" charset="0"/>
                <a:cs typeface="Arial" pitchFamily="34" charset="0"/>
              </a:rPr>
              <a:t>People with </a:t>
            </a:r>
            <a:r>
              <a:rPr lang="en-US" sz="3200" dirty="0" err="1" smtClean="0">
                <a:latin typeface="Arial" pitchFamily="34" charset="0"/>
                <a:cs typeface="Arial" pitchFamily="34" charset="0"/>
              </a:rPr>
              <a:t>Wernick’s</a:t>
            </a:r>
            <a:r>
              <a:rPr lang="en-US" sz="3200" dirty="0" smtClean="0">
                <a:latin typeface="Arial" pitchFamily="34" charset="0"/>
                <a:cs typeface="Arial" pitchFamily="34" charset="0"/>
              </a:rPr>
              <a:t> aphasia suffer from anomia.                                                      </a:t>
            </a:r>
            <a:br>
              <a:rPr lang="en-US" sz="3200" dirty="0" smtClean="0">
                <a:latin typeface="Arial" pitchFamily="34" charset="0"/>
                <a:cs typeface="Arial" pitchFamily="34" charset="0"/>
              </a:rPr>
            </a:br>
            <a:r>
              <a:rPr lang="en-US" sz="3200" b="1" dirty="0" smtClean="0">
                <a:latin typeface="Arial" pitchFamily="34" charset="0"/>
                <a:cs typeface="Arial" pitchFamily="34" charset="0"/>
              </a:rPr>
              <a:t>Anomia</a:t>
            </a:r>
            <a:r>
              <a:rPr lang="en-US" sz="3200" dirty="0" smtClean="0">
                <a:latin typeface="Arial" pitchFamily="34" charset="0"/>
                <a:cs typeface="Arial" pitchFamily="34" charset="0"/>
              </a:rPr>
              <a:t> is the difficulty in finding the correct word .                                                           </a:t>
            </a:r>
            <a:br>
              <a:rPr lang="en-US" sz="3200" dirty="0" smtClean="0">
                <a:latin typeface="Arial" pitchFamily="34" charset="0"/>
                <a:cs typeface="Arial" pitchFamily="34" charset="0"/>
              </a:rPr>
            </a:br>
            <a:r>
              <a:rPr lang="en-US" sz="3200" dirty="0" smtClean="0">
                <a:latin typeface="Arial" pitchFamily="34" charset="0"/>
                <a:cs typeface="Arial" pitchFamily="34" charset="0"/>
              </a:rPr>
              <a:t> To overcome anomia , speakers use different strategies such as trying to describe objects or talking about their purpose.                          </a:t>
            </a:r>
            <a:endParaRPr lang="ar-IQ" sz="3200" dirty="0">
              <a:latin typeface="Arial" pitchFamily="34" charset="0"/>
              <a:cs typeface="Arial" pitchFamily="34" charset="0"/>
            </a:endParaRPr>
          </a:p>
        </p:txBody>
      </p:sp>
    </p:spTree>
    <p:extLst>
      <p:ext uri="{BB962C8B-B14F-4D97-AF65-F5344CB8AC3E}">
        <p14:creationId xmlns:p14="http://schemas.microsoft.com/office/powerpoint/2010/main" val="17511553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6408712"/>
          </a:xfrm>
        </p:spPr>
        <p:txBody>
          <a:bodyPr/>
          <a:lstStyle/>
          <a:p>
            <a:pPr>
              <a:lnSpc>
                <a:spcPct val="150000"/>
              </a:lnSpc>
            </a:pPr>
            <a:r>
              <a:rPr lang="en-US" sz="3200" b="1" dirty="0" smtClean="0">
                <a:latin typeface="Arial" pitchFamily="34" charset="0"/>
                <a:cs typeface="Arial" pitchFamily="34" charset="0"/>
              </a:rPr>
              <a:t>Conduction Aphasia</a:t>
            </a:r>
            <a:br>
              <a:rPr lang="en-US" sz="3200" b="1" dirty="0" smtClean="0">
                <a:latin typeface="Arial" pitchFamily="34" charset="0"/>
                <a:cs typeface="Arial" pitchFamily="34" charset="0"/>
              </a:rPr>
            </a:br>
            <a:r>
              <a:rPr lang="en-US" sz="3200" dirty="0" smtClean="0">
                <a:latin typeface="Arial" pitchFamily="34" charset="0"/>
                <a:cs typeface="Arial" pitchFamily="34" charset="0"/>
              </a:rPr>
              <a:t/>
            </a:r>
            <a:br>
              <a:rPr lang="en-US" sz="3200" dirty="0" smtClean="0">
                <a:latin typeface="Arial" pitchFamily="34" charset="0"/>
                <a:cs typeface="Arial" pitchFamily="34" charset="0"/>
              </a:rPr>
            </a:br>
            <a:r>
              <a:rPr lang="en-US" sz="3200" dirty="0" smtClean="0">
                <a:latin typeface="Arial" pitchFamily="34" charset="0"/>
                <a:cs typeface="Arial" pitchFamily="34" charset="0"/>
              </a:rPr>
              <a:t>A type of aphasia that has been associated with damage to the </a:t>
            </a:r>
            <a:r>
              <a:rPr lang="en-US" sz="3200" dirty="0" err="1" smtClean="0">
                <a:latin typeface="Arial" pitchFamily="34" charset="0"/>
                <a:cs typeface="Arial" pitchFamily="34" charset="0"/>
              </a:rPr>
              <a:t>arcuate</a:t>
            </a:r>
            <a:r>
              <a:rPr lang="en-US" sz="3200" dirty="0" smtClean="0">
                <a:latin typeface="Arial" pitchFamily="34" charset="0"/>
                <a:cs typeface="Arial" pitchFamily="34" charset="0"/>
              </a:rPr>
              <a:t> fasciculus.</a:t>
            </a:r>
            <a:br>
              <a:rPr lang="en-US" sz="3200" dirty="0" smtClean="0">
                <a:latin typeface="Arial" pitchFamily="34" charset="0"/>
                <a:cs typeface="Arial" pitchFamily="34" charset="0"/>
              </a:rPr>
            </a:br>
            <a:r>
              <a:rPr lang="en-US" sz="3200" dirty="0">
                <a:latin typeface="Arial" pitchFamily="34" charset="0"/>
                <a:cs typeface="Arial" pitchFamily="34" charset="0"/>
              </a:rPr>
              <a:t/>
            </a:r>
            <a:br>
              <a:rPr lang="en-US" sz="3200" dirty="0">
                <a:latin typeface="Arial" pitchFamily="34" charset="0"/>
                <a:cs typeface="Arial" pitchFamily="34" charset="0"/>
              </a:rPr>
            </a:br>
            <a:r>
              <a:rPr lang="en-US" sz="3200" dirty="0" smtClean="0">
                <a:latin typeface="Arial" pitchFamily="34" charset="0"/>
                <a:cs typeface="Arial" pitchFamily="34" charset="0"/>
              </a:rPr>
              <a:t> What the speaker hears and understands can’t be transferred successfully to the speech production.</a:t>
            </a:r>
            <a:br>
              <a:rPr lang="en-US" sz="3200" dirty="0" smtClean="0">
                <a:latin typeface="Arial" pitchFamily="34" charset="0"/>
                <a:cs typeface="Arial" pitchFamily="34" charset="0"/>
              </a:rPr>
            </a:br>
            <a:r>
              <a:rPr lang="en-US" sz="3200" dirty="0" smtClean="0">
                <a:latin typeface="Arial" pitchFamily="34" charset="0"/>
                <a:cs typeface="Arial" pitchFamily="34" charset="0"/>
              </a:rPr>
              <a:t>  </a:t>
            </a:r>
            <a:endParaRPr lang="ar-IQ" sz="3200" dirty="0">
              <a:latin typeface="Arial" pitchFamily="34" charset="0"/>
              <a:cs typeface="Arial" pitchFamily="34" charset="0"/>
            </a:endParaRPr>
          </a:p>
        </p:txBody>
      </p:sp>
    </p:spTree>
    <p:extLst>
      <p:ext uri="{BB962C8B-B14F-4D97-AF65-F5344CB8AC3E}">
        <p14:creationId xmlns:p14="http://schemas.microsoft.com/office/powerpoint/2010/main" val="27345136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784976" cy="6552728"/>
          </a:xfrm>
        </p:spPr>
        <p:txBody>
          <a:bodyPr/>
          <a:lstStyle/>
          <a:p>
            <a:pPr>
              <a:lnSpc>
                <a:spcPct val="150000"/>
              </a:lnSpc>
            </a:pPr>
            <a:r>
              <a:rPr lang="en-US" sz="3200" dirty="0">
                <a:latin typeface="Arial" pitchFamily="34" charset="0"/>
                <a:cs typeface="Arial" pitchFamily="34" charset="0"/>
              </a:rPr>
              <a:t>People suffering from this disorder mispronounce words , but do not have articulation problems. They are fluent , but may have disrupted rhythm because of pauses and hesitation</a:t>
            </a:r>
            <a:r>
              <a:rPr lang="en-US" sz="3200" dirty="0" smtClean="0">
                <a:latin typeface="Arial" pitchFamily="34" charset="0"/>
                <a:cs typeface="Arial" pitchFamily="34" charset="0"/>
              </a:rPr>
              <a:t>.</a:t>
            </a:r>
            <a:br>
              <a:rPr lang="en-US" sz="3200" dirty="0" smtClean="0">
                <a:latin typeface="Arial" pitchFamily="34" charset="0"/>
                <a:cs typeface="Arial" pitchFamily="34" charset="0"/>
              </a:rPr>
            </a:br>
            <a:r>
              <a:rPr lang="en-US" sz="3200" dirty="0" smtClean="0">
                <a:latin typeface="Arial" pitchFamily="34" charset="0"/>
                <a:cs typeface="Arial" pitchFamily="34" charset="0"/>
              </a:rPr>
              <a:t>Comprehension of spoken words is normally good . The task of repeating a word or phrase spoken by someone else creates major difficulty.</a:t>
            </a:r>
            <a:endParaRPr lang="ar-IQ" sz="3200" dirty="0"/>
          </a:p>
        </p:txBody>
      </p:sp>
    </p:spTree>
    <p:extLst>
      <p:ext uri="{BB962C8B-B14F-4D97-AF65-F5344CB8AC3E}">
        <p14:creationId xmlns:p14="http://schemas.microsoft.com/office/powerpoint/2010/main" val="32631536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856984" cy="2808312"/>
          </a:xfrm>
        </p:spPr>
        <p:txBody>
          <a:bodyPr/>
          <a:lstStyle/>
          <a:p>
            <a:pPr>
              <a:lnSpc>
                <a:spcPct val="150000"/>
              </a:lnSpc>
            </a:pPr>
            <a:r>
              <a:rPr lang="en-US" sz="3200" b="1" dirty="0" smtClean="0">
                <a:latin typeface="Arial" pitchFamily="34" charset="0"/>
                <a:cs typeface="Arial" pitchFamily="34" charset="0"/>
              </a:rPr>
              <a:t>Dichotic Listening</a:t>
            </a:r>
            <a:br>
              <a:rPr lang="en-US" sz="3200" b="1" dirty="0" smtClean="0">
                <a:latin typeface="Arial" pitchFamily="34" charset="0"/>
                <a:cs typeface="Arial" pitchFamily="34" charset="0"/>
              </a:rPr>
            </a:br>
            <a:r>
              <a:rPr lang="en-US" sz="2800" dirty="0" smtClean="0">
                <a:latin typeface="Arial" pitchFamily="34" charset="0"/>
                <a:cs typeface="Arial" pitchFamily="34" charset="0"/>
              </a:rPr>
              <a:t>An experimental technique that has demonstrated a left hemisphere dominance for syllable and word processing</a:t>
            </a:r>
            <a:r>
              <a:rPr lang="en-US" sz="3200" dirty="0" smtClean="0">
                <a:latin typeface="Arial" pitchFamily="34" charset="0"/>
                <a:cs typeface="Arial" pitchFamily="34" charset="0"/>
              </a:rPr>
              <a:t>.</a:t>
            </a:r>
            <a:endParaRPr lang="ar-IQ" sz="3200" dirty="0">
              <a:latin typeface="Arial" pitchFamily="34" charset="0"/>
              <a:cs typeface="Arial"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1720" y="3068960"/>
            <a:ext cx="4680520" cy="3672408"/>
          </a:xfrm>
          <a:prstGeom prst="rect">
            <a:avLst/>
          </a:prstGeom>
        </p:spPr>
      </p:pic>
    </p:spTree>
    <p:extLst>
      <p:ext uri="{BB962C8B-B14F-4D97-AF65-F5344CB8AC3E}">
        <p14:creationId xmlns:p14="http://schemas.microsoft.com/office/powerpoint/2010/main" val="744861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371600"/>
            <a:ext cx="5712296" cy="4073624"/>
          </a:xfrm>
        </p:spPr>
        <p:txBody>
          <a:bodyPr/>
          <a:lstStyle/>
          <a:p>
            <a:endParaRPr lang="ar-IQ"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7664" y="692696"/>
            <a:ext cx="6912768" cy="5400600"/>
          </a:xfrm>
          <a:prstGeom prst="rect">
            <a:avLst/>
          </a:prstGeom>
        </p:spPr>
      </p:pic>
    </p:spTree>
    <p:extLst>
      <p:ext uri="{BB962C8B-B14F-4D97-AF65-F5344CB8AC3E}">
        <p14:creationId xmlns:p14="http://schemas.microsoft.com/office/powerpoint/2010/main" val="116647975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784976" cy="2376264"/>
          </a:xfrm>
        </p:spPr>
        <p:txBody>
          <a:bodyPr/>
          <a:lstStyle/>
          <a:p>
            <a:pPr>
              <a:lnSpc>
                <a:spcPct val="150000"/>
              </a:lnSpc>
            </a:pPr>
            <a:r>
              <a:rPr lang="en-US" sz="2800" dirty="0" smtClean="0">
                <a:latin typeface="Arial" pitchFamily="34" charset="0"/>
                <a:cs typeface="Arial" pitchFamily="34" charset="0"/>
              </a:rPr>
              <a:t>Anything experienced on the right-hand side of the body is processed in the left hemisphere, and anything on the left side is processed in the right hemisphere. </a:t>
            </a:r>
            <a:endParaRPr lang="ar-IQ" sz="2800" dirty="0">
              <a:latin typeface="Arial" pitchFamily="34" charset="0"/>
              <a:cs typeface="Arial"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688" y="2708920"/>
            <a:ext cx="5400600" cy="4032448"/>
          </a:xfrm>
          <a:prstGeom prst="rect">
            <a:avLst/>
          </a:prstGeom>
        </p:spPr>
      </p:pic>
    </p:spTree>
    <p:extLst>
      <p:ext uri="{BB962C8B-B14F-4D97-AF65-F5344CB8AC3E}">
        <p14:creationId xmlns:p14="http://schemas.microsoft.com/office/powerpoint/2010/main" val="21881201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60648"/>
            <a:ext cx="8784976" cy="6048672"/>
          </a:xfrm>
        </p:spPr>
        <p:txBody>
          <a:bodyPr/>
          <a:lstStyle/>
          <a:p>
            <a:pPr>
              <a:lnSpc>
                <a:spcPct val="150000"/>
              </a:lnSpc>
            </a:pPr>
            <a:r>
              <a:rPr lang="en-US" sz="3200" b="1" dirty="0" smtClean="0">
                <a:latin typeface="Arial" pitchFamily="34" charset="0"/>
                <a:cs typeface="Arial" pitchFamily="34" charset="0"/>
              </a:rPr>
              <a:t>The right ear advantage</a:t>
            </a:r>
            <a:br>
              <a:rPr lang="en-US" sz="3200" b="1" dirty="0" smtClean="0">
                <a:latin typeface="Arial" pitchFamily="34" charset="0"/>
                <a:cs typeface="Arial" pitchFamily="34" charset="0"/>
              </a:rPr>
            </a:br>
            <a:r>
              <a:rPr lang="en-US" sz="3200" dirty="0" smtClean="0">
                <a:latin typeface="Arial" pitchFamily="34" charset="0"/>
                <a:cs typeface="Arial" pitchFamily="34" charset="0"/>
              </a:rPr>
              <a:t/>
            </a:r>
            <a:br>
              <a:rPr lang="en-US" sz="3200" dirty="0" smtClean="0">
                <a:latin typeface="Arial" pitchFamily="34" charset="0"/>
                <a:cs typeface="Arial" pitchFamily="34" charset="0"/>
              </a:rPr>
            </a:br>
            <a:r>
              <a:rPr lang="en-US" sz="3200" dirty="0" smtClean="0">
                <a:latin typeface="Arial" pitchFamily="34" charset="0"/>
                <a:cs typeface="Arial" pitchFamily="34" charset="0"/>
              </a:rPr>
              <a:t>When an individual is asked to say what was heard , he/she more often correctly identifies the sound came via the right ear</a:t>
            </a:r>
            <a:br>
              <a:rPr lang="en-US" sz="3200" dirty="0" smtClean="0">
                <a:latin typeface="Arial" pitchFamily="34" charset="0"/>
                <a:cs typeface="Arial" pitchFamily="34" charset="0"/>
              </a:rPr>
            </a:br>
            <a:endParaRPr lang="ar-IQ" sz="3200" dirty="0">
              <a:latin typeface="Arial" pitchFamily="34" charset="0"/>
              <a:cs typeface="Arial" pitchFamily="34" charset="0"/>
            </a:endParaRPr>
          </a:p>
        </p:txBody>
      </p:sp>
    </p:spTree>
    <p:extLst>
      <p:ext uri="{BB962C8B-B14F-4D97-AF65-F5344CB8AC3E}">
        <p14:creationId xmlns:p14="http://schemas.microsoft.com/office/powerpoint/2010/main" val="14675116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568952" cy="6192688"/>
          </a:xfrm>
        </p:spPr>
        <p:txBody>
          <a:bodyPr/>
          <a:lstStyle/>
          <a:p>
            <a:pPr>
              <a:lnSpc>
                <a:spcPct val="150000"/>
              </a:lnSpc>
            </a:pPr>
            <a:r>
              <a:rPr lang="en-US" sz="3200" b="1" dirty="0" smtClean="0">
                <a:latin typeface="Arial" pitchFamily="34" charset="0"/>
                <a:cs typeface="Arial" pitchFamily="34" charset="0"/>
              </a:rPr>
              <a:t>The Critical Period</a:t>
            </a:r>
            <a:r>
              <a:rPr lang="en-US" sz="3200" dirty="0" smtClean="0">
                <a:latin typeface="Arial" pitchFamily="34" charset="0"/>
                <a:cs typeface="Arial" pitchFamily="34" charset="0"/>
              </a:rPr>
              <a:t/>
            </a:r>
            <a:br>
              <a:rPr lang="en-US" sz="3200" dirty="0" smtClean="0">
                <a:latin typeface="Arial" pitchFamily="34" charset="0"/>
                <a:cs typeface="Arial" pitchFamily="34" charset="0"/>
              </a:rPr>
            </a:br>
            <a:r>
              <a:rPr lang="en-US" sz="3200" dirty="0" smtClean="0">
                <a:latin typeface="Arial" pitchFamily="34" charset="0"/>
                <a:cs typeface="Arial" pitchFamily="34" charset="0"/>
              </a:rPr>
              <a:t>It is the period , during childhood , when the human brain is most ready to receive input and learn a particular language . It lasts from birth until puberty. If a child does not acquire language during this period , for any reason , then , he/she will find it almost impossible to learn language later on . </a:t>
            </a:r>
            <a:endParaRPr lang="ar-IQ" sz="3200" dirty="0">
              <a:latin typeface="Arial" pitchFamily="34" charset="0"/>
              <a:cs typeface="Arial" pitchFamily="34" charset="0"/>
            </a:endParaRPr>
          </a:p>
        </p:txBody>
      </p:sp>
    </p:spTree>
    <p:extLst>
      <p:ext uri="{BB962C8B-B14F-4D97-AF65-F5344CB8AC3E}">
        <p14:creationId xmlns:p14="http://schemas.microsoft.com/office/powerpoint/2010/main" val="2183955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371600"/>
            <a:ext cx="6792416" cy="4361656"/>
          </a:xfrm>
        </p:spPr>
        <p:txBody>
          <a:bodyPr/>
          <a:lstStyle/>
          <a:p>
            <a:endParaRPr lang="ar-IQ"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374228"/>
            <a:ext cx="7272808" cy="6223124"/>
          </a:xfrm>
          <a:prstGeom prst="rect">
            <a:avLst/>
          </a:prstGeom>
        </p:spPr>
      </p:pic>
    </p:spTree>
    <p:extLst>
      <p:ext uri="{BB962C8B-B14F-4D97-AF65-F5344CB8AC3E}">
        <p14:creationId xmlns:p14="http://schemas.microsoft.com/office/powerpoint/2010/main" val="34565809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371600"/>
            <a:ext cx="6216352" cy="3785592"/>
          </a:xfrm>
        </p:spPr>
        <p:txBody>
          <a:bodyPr/>
          <a:lstStyle/>
          <a:p>
            <a:endParaRPr lang="ar-IQ"/>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404664"/>
            <a:ext cx="7056784" cy="6048672"/>
          </a:xfrm>
          <a:prstGeom prst="rect">
            <a:avLst/>
          </a:prstGeom>
        </p:spPr>
      </p:pic>
    </p:spTree>
    <p:extLst>
      <p:ext uri="{BB962C8B-B14F-4D97-AF65-F5344CB8AC3E}">
        <p14:creationId xmlns:p14="http://schemas.microsoft.com/office/powerpoint/2010/main" val="19884789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43408"/>
            <a:ext cx="7010400" cy="1844824"/>
          </a:xfrm>
        </p:spPr>
        <p:txBody>
          <a:bodyPr/>
          <a:lstStyle/>
          <a:p>
            <a:r>
              <a:rPr lang="en-US" sz="4000" dirty="0" err="1" smtClean="0">
                <a:latin typeface="Arial Rounded MT Bold" pitchFamily="34" charset="0"/>
                <a:cs typeface="Aharoni" pitchFamily="2" charset="-79"/>
              </a:rPr>
              <a:t>Broca’s</a:t>
            </a:r>
            <a:r>
              <a:rPr lang="en-US" sz="4000" dirty="0" smtClean="0">
                <a:latin typeface="Arial Rounded MT Bold" pitchFamily="34" charset="0"/>
                <a:cs typeface="Aharoni" pitchFamily="2" charset="-79"/>
              </a:rPr>
              <a:t> Area </a:t>
            </a:r>
            <a:endParaRPr lang="ar-IQ" sz="4000" dirty="0">
              <a:latin typeface="Arial Rounded MT Bold"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5736" y="1988840"/>
            <a:ext cx="5040559" cy="4752528"/>
          </a:xfrm>
          <a:prstGeom prst="rect">
            <a:avLst/>
          </a:prstGeom>
        </p:spPr>
      </p:pic>
    </p:spTree>
    <p:extLst>
      <p:ext uri="{BB962C8B-B14F-4D97-AF65-F5344CB8AC3E}">
        <p14:creationId xmlns:p14="http://schemas.microsoft.com/office/powerpoint/2010/main" val="9226728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0648"/>
            <a:ext cx="8712968" cy="6408712"/>
          </a:xfrm>
        </p:spPr>
        <p:txBody>
          <a:bodyPr/>
          <a:lstStyle/>
          <a:p>
            <a:pPr>
              <a:lnSpc>
                <a:spcPct val="150000"/>
              </a:lnSpc>
            </a:pPr>
            <a:r>
              <a:rPr lang="en-US" sz="3600" dirty="0" smtClean="0">
                <a:latin typeface="Verdana" pitchFamily="34" charset="0"/>
                <a:ea typeface="Verdana" pitchFamily="34" charset="0"/>
                <a:cs typeface="Verdana" pitchFamily="34" charset="0"/>
              </a:rPr>
              <a:t>It is described as “ anterior speech cortex “.</a:t>
            </a:r>
            <a:br>
              <a:rPr lang="en-US" sz="3600" dirty="0" smtClean="0">
                <a:latin typeface="Verdana" pitchFamily="34" charset="0"/>
                <a:ea typeface="Verdana" pitchFamily="34" charset="0"/>
                <a:cs typeface="Verdana" pitchFamily="34" charset="0"/>
              </a:rPr>
            </a:br>
            <a:r>
              <a:rPr lang="en-US" sz="3600" dirty="0" smtClean="0">
                <a:latin typeface="Verdana" pitchFamily="34" charset="0"/>
                <a:ea typeface="Verdana" pitchFamily="34" charset="0"/>
                <a:cs typeface="Verdana" pitchFamily="34" charset="0"/>
              </a:rPr>
              <a:t> </a:t>
            </a:r>
            <a:r>
              <a:rPr lang="en-US" sz="3600" b="1" dirty="0" smtClean="0">
                <a:latin typeface="Verdana" pitchFamily="34" charset="0"/>
                <a:ea typeface="Verdana" pitchFamily="34" charset="0"/>
                <a:cs typeface="Verdana" pitchFamily="34" charset="0"/>
              </a:rPr>
              <a:t>Paul </a:t>
            </a:r>
            <a:r>
              <a:rPr lang="en-US" sz="3600" b="1" dirty="0" err="1" smtClean="0">
                <a:latin typeface="Verdana" pitchFamily="34" charset="0"/>
                <a:ea typeface="Verdana" pitchFamily="34" charset="0"/>
                <a:cs typeface="Verdana" pitchFamily="34" charset="0"/>
              </a:rPr>
              <a:t>Borca</a:t>
            </a:r>
            <a:r>
              <a:rPr lang="en-US" sz="3600" b="1" dirty="0" smtClean="0">
                <a:latin typeface="Verdana" pitchFamily="34" charset="0"/>
                <a:ea typeface="Verdana" pitchFamily="34" charset="0"/>
                <a:cs typeface="Verdana" pitchFamily="34" charset="0"/>
              </a:rPr>
              <a:t> </a:t>
            </a:r>
            <a:r>
              <a:rPr lang="en-US" sz="3600" dirty="0" smtClean="0">
                <a:latin typeface="Verdana" pitchFamily="34" charset="0"/>
                <a:ea typeface="Verdana" pitchFamily="34" charset="0"/>
                <a:cs typeface="Verdana" pitchFamily="34" charset="0"/>
              </a:rPr>
              <a:t>, a French surgeon , reported in 1960 that damage to this specific part of the brain was related to extreme difficulty in producing speech. </a:t>
            </a:r>
            <a:endParaRPr lang="ar-IQ" sz="3600" dirty="0">
              <a:latin typeface="Verdana" pitchFamily="34" charset="0"/>
              <a:ea typeface="Verdana" pitchFamily="34" charset="0"/>
            </a:endParaRPr>
          </a:p>
        </p:txBody>
      </p:sp>
    </p:spTree>
    <p:extLst>
      <p:ext uri="{BB962C8B-B14F-4D97-AF65-F5344CB8AC3E}">
        <p14:creationId xmlns:p14="http://schemas.microsoft.com/office/powerpoint/2010/main" val="39008979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188640"/>
            <a:ext cx="6288360" cy="1584176"/>
          </a:xfrm>
        </p:spPr>
        <p:txBody>
          <a:bodyPr/>
          <a:lstStyle/>
          <a:p>
            <a:r>
              <a:rPr lang="en-US" sz="4000" dirty="0" err="1" smtClean="0">
                <a:latin typeface="Arial Rounded MT Bold" pitchFamily="34" charset="0"/>
              </a:rPr>
              <a:t>Wernick’s</a:t>
            </a:r>
            <a:r>
              <a:rPr lang="en-US" sz="4000" dirty="0" smtClean="0">
                <a:latin typeface="Arial Rounded MT Bold" pitchFamily="34" charset="0"/>
              </a:rPr>
              <a:t> Area </a:t>
            </a:r>
            <a:endParaRPr lang="ar-IQ" sz="4000" dirty="0">
              <a:latin typeface="Arial Rounded MT Bold"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5696" y="1844824"/>
            <a:ext cx="5472608" cy="4608512"/>
          </a:xfrm>
          <a:prstGeom prst="rect">
            <a:avLst/>
          </a:prstGeom>
        </p:spPr>
      </p:pic>
    </p:spTree>
    <p:extLst>
      <p:ext uri="{BB962C8B-B14F-4D97-AF65-F5344CB8AC3E}">
        <p14:creationId xmlns:p14="http://schemas.microsoft.com/office/powerpoint/2010/main" val="3367509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PF71">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PF71</Template>
  <TotalTime>734</TotalTime>
  <Words>266</Words>
  <Application>Microsoft Office PowerPoint</Application>
  <PresentationFormat>عرض على الشاشة (3:4)‏</PresentationFormat>
  <Paragraphs>34</Paragraphs>
  <Slides>42</Slides>
  <Notes>1</Notes>
  <HiddenSlides>0</HiddenSlides>
  <MMClips>0</MMClips>
  <ScaleCrop>false</ScaleCrop>
  <HeadingPairs>
    <vt:vector size="4" baseType="variant">
      <vt:variant>
        <vt:lpstr>نسق</vt:lpstr>
      </vt:variant>
      <vt:variant>
        <vt:i4>1</vt:i4>
      </vt:variant>
      <vt:variant>
        <vt:lpstr>عناوين الشرائح</vt:lpstr>
      </vt:variant>
      <vt:variant>
        <vt:i4>42</vt:i4>
      </vt:variant>
    </vt:vector>
  </HeadingPairs>
  <TitlesOfParts>
    <vt:vector size="43" baseType="lpstr">
      <vt:lpstr>PF71</vt:lpstr>
      <vt:lpstr>Language and Brain</vt:lpstr>
      <vt:lpstr>عرض تقديمي في PowerPoint</vt:lpstr>
      <vt:lpstr>عرض تقديمي في PowerPoint</vt:lpstr>
      <vt:lpstr>عرض تقديمي في PowerPoint</vt:lpstr>
      <vt:lpstr>عرض تقديمي في PowerPoint</vt:lpstr>
      <vt:lpstr>عرض تقديمي في PowerPoint</vt:lpstr>
      <vt:lpstr>Broca’s Area </vt:lpstr>
      <vt:lpstr>It is described as “ anterior speech cortex “.  Paul Borca , a French surgeon , reported in 1960 that damage to this specific part of the brain was related to extreme difficulty in producing speech. </vt:lpstr>
      <vt:lpstr>Wernick’s Area </vt:lpstr>
      <vt:lpstr>It is described as “ posterior speech cortex “. Carl Wernick was a German doctor who , in the 1870s , reported that damage to this specific part of the brain is related to speech comprehension difficulties .</vt:lpstr>
      <vt:lpstr>Motor Cortex  An area that generally controls movement of muscles ( for moving hands , feet , arms , etc. ). Close to Broca’s area is the part of the motor cortex that controls the articulatory muscles of the face , jaw , tongue and larynx . </vt:lpstr>
      <vt:lpstr>Work by Penfield and Robert in 1959 gave the evidence that this area is involved in the physical articulation of speech. They found that they could identify areas where the electrical stimulation would interfere with normal speech production. </vt:lpstr>
      <vt:lpstr>Arcuate Fasciculus  Is a bundle of nerve fibers discovered by Wernick and now is known to form a crucial connection between Wernick’s and Broca’s areas</vt:lpstr>
      <vt:lpstr>عرض تقديمي في PowerPoint</vt:lpstr>
      <vt:lpstr>عرض تقديمي في PowerPoint</vt:lpstr>
      <vt:lpstr>The Localization View   Specific aspects of language can be accorded specific location in the brain. The brain would follow a definite pattern when involving in   {  hearing a word          understanding it    saying it   }  </vt:lpstr>
      <vt:lpstr>عرض تقديمي في PowerPoint</vt:lpstr>
      <vt:lpstr>The Tip of the Tongue Phenomenon  The tip-of-the-tongue phenomenon, (TOT), is the failure to retrieve a word from memory, combined with partial recall  and the feeling that retrieval is imminent. The phenomenon's name comes from the saying,  “ It's on the tip of my tongue.”  </vt:lpstr>
      <vt:lpstr>People in a tip-of-the-tongue state can often recall one or more features of the target word, such as the first letter.  It is possible to hold the meaning of a word in one's mind without necessarily being able to retrieve its form. </vt:lpstr>
      <vt:lpstr>Example: "What's the name of that stuff I wanted to tell your mother to use?" "Wait a second. I know." "It's on the tip of my tongue," she said. "Wait a second. I know." "You know the stuff I mean." "The sleep stuff or the indigestion?" "It's on the tip of my tongue." "Wait a second. Wait a second. I know."</vt:lpstr>
      <vt:lpstr>Example:  "You know, the actor guy! Oh, what is his name? See, the thing is, the thing is, the thing is that when I say his name, you'll go, 'Yes! The actor guy, love him, adore him . . ..' But I can't think of his name. It's on the tip of my tongue. You know who I mean. He's got the hair, the eyes, a bit of a nose, and a mouth, and it's all held together with, like, a face!"</vt:lpstr>
      <vt:lpstr>The Slip of the Tongue  It is a speech error which is  sometimes called spoonerisms  </vt:lpstr>
      <vt:lpstr>Examples : Target:  I saw you light a fire. Error:  I saw you fight a liar.  Target: clear blue sky Error:  glear plue sky   Target: spoon feeding Error: foon speeding</vt:lpstr>
      <vt:lpstr>Examples   - a cup of tea            a tup of tea - black boxes          black bloxes - feel better             beel fetter   </vt:lpstr>
      <vt:lpstr>Slips of the ear  An error of misperception in listening : mistaking a word or phrase for a similar-sounding word or phrase in speech or conversation.</vt:lpstr>
      <vt:lpstr>Example : - “Mine is a long and sad tale !” said the Mouse,        turning to Alice, and sighing.    - “It is a long tail  , certainly,”' said Alice, looking        down with wonder at the Mouse's tail; “but why       do you call it sad?”  </vt:lpstr>
      <vt:lpstr>Example : - Great ape  - Gray tape </vt:lpstr>
      <vt:lpstr>Aphasia  It is an impairment of language function due to localized brain damage that leads to difficulty in understanding and / or producing linguistic forms.</vt:lpstr>
      <vt:lpstr>عرض تقديمي في PowerPoint</vt:lpstr>
      <vt:lpstr>The most common cause of aphasia is a stroke ( when a blood vessel in the brain is blocked or bursts ) Someone who is aphasic has difficulties in understanding which leads to difficulties in production.  </vt:lpstr>
      <vt:lpstr>Broca’s Aphasia It is also called “motor aphasia”. It is characterized by a reduced amount of speech, distorted articulation and slow , often effortful speech. Speech of this type is called “agrammatical” ( the grammatical markers are missing ). </vt:lpstr>
      <vt:lpstr>Example :  I eggs and eat and drink coffee breakfast.</vt:lpstr>
      <vt:lpstr>In Broca’s aphasia, comprehension is much better than production . This type of disorder can be quite severe and result in speech with lots of hesitation and really long pauses.</vt:lpstr>
      <vt:lpstr>People with Broca’s aphasia :  - Can have great difficulty forming complete    sentences. - May get out some basic words to get their     message across, but leave out words like      “is” or “the.” - Often say something that doesn’t resemble   a sentence. - Can have trouble understanding sentences. - Can make mistakes in following directions    like “left, right, under, and after.” </vt:lpstr>
      <vt:lpstr>Wernick’s Aphasia It is also called “ sensory aphasia”. It is the type of language disorder that results in difficulties in auditory comprehension . Someone suffering from this type can actually produce very fluent speech which is difficult to make sense.</vt:lpstr>
      <vt:lpstr>People with Wernick’s aphasia suffer from anomia.                                                       Anomia is the difficulty in finding the correct word .                                                             To overcome anomia , speakers use different strategies such as trying to describe objects or talking about their purpose.                          </vt:lpstr>
      <vt:lpstr>Conduction Aphasia  A type of aphasia that has been associated with damage to the arcuate fasciculus.   What the speaker hears and understands can’t be transferred successfully to the speech production.   </vt:lpstr>
      <vt:lpstr>People suffering from this disorder mispronounce words , but do not have articulation problems. They are fluent , but may have disrupted rhythm because of pauses and hesitation. Comprehension of spoken words is normally good . The task of repeating a word or phrase spoken by someone else creates major difficulty.</vt:lpstr>
      <vt:lpstr>Dichotic Listening An experimental technique that has demonstrated a left hemisphere dominance for syllable and word processing.</vt:lpstr>
      <vt:lpstr>Anything experienced on the right-hand side of the body is processed in the left hemisphere, and anything on the left side is processed in the right hemisphere. </vt:lpstr>
      <vt:lpstr>The right ear advantage  When an individual is asked to say what was heard , he/she more often correctly identifies the sound came via the right ear </vt:lpstr>
      <vt:lpstr>The Critical Period It is the period , during childhood , when the human brain is most ready to receive input and learn a particular language . It lasts from birth until puberty. If a child does not acquire language during this period , for any reason , then , he/she will find it almost impossible to learn language later on .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and Brain</dc:title>
  <dc:creator>DR.Ahmed Saker 2o1O</dc:creator>
  <cp:lastModifiedBy>Shawqi</cp:lastModifiedBy>
  <cp:revision>36</cp:revision>
  <dcterms:created xsi:type="dcterms:W3CDTF">2013-11-21T13:25:27Z</dcterms:created>
  <dcterms:modified xsi:type="dcterms:W3CDTF">2014-11-29T21:26:47Z</dcterms:modified>
</cp:coreProperties>
</file>